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3">
  <p:sldMasterIdLst>
    <p:sldMasterId id="2147483648" r:id="rId1"/>
  </p:sldMasterIdLst>
  <p:sldIdLst>
    <p:sldId id="258" r:id="rId2"/>
    <p:sldId id="256" r:id="rId3"/>
    <p:sldId id="293" r:id="rId4"/>
    <p:sldId id="308" r:id="rId5"/>
    <p:sldId id="309" r:id="rId6"/>
    <p:sldId id="294" r:id="rId7"/>
    <p:sldId id="321" r:id="rId8"/>
    <p:sldId id="297" r:id="rId9"/>
    <p:sldId id="306" r:id="rId10"/>
    <p:sldId id="307" r:id="rId11"/>
    <p:sldId id="316" r:id="rId12"/>
    <p:sldId id="260" r:id="rId13"/>
    <p:sldId id="311" r:id="rId14"/>
    <p:sldId id="289" r:id="rId15"/>
    <p:sldId id="299" r:id="rId16"/>
    <p:sldId id="301" r:id="rId17"/>
    <p:sldId id="310" r:id="rId18"/>
    <p:sldId id="317" r:id="rId19"/>
    <p:sldId id="314" r:id="rId20"/>
    <p:sldId id="302" r:id="rId21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2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7/5/2025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7/5/2025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7/5/2025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7/5/2025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7/5/2025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7/5/2025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7/5/2025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7/5/2025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7/5/2025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7/5/2025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7/5/2025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2D167-8654-4BDA-84B5-A25420FD12BB}" type="datetimeFigureOut">
              <a:rPr lang="el-GR" smtClean="0"/>
              <a:pPr/>
              <a:t>7/5/2025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7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26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11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785786" y="1357298"/>
            <a:ext cx="7772400" cy="1470025"/>
          </a:xfrm>
        </p:spPr>
        <p:txBody>
          <a:bodyPr>
            <a:normAutofit/>
          </a:bodyPr>
          <a:lstStyle/>
          <a:p>
            <a:r>
              <a:rPr lang="el-GR" sz="3400" b="1" dirty="0"/>
              <a:t>Ασκήσεις Παράκτιας Μηχανικής/ Μορφοδυναμικής</a:t>
            </a: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428728" y="6000768"/>
            <a:ext cx="6400800" cy="500066"/>
          </a:xfrm>
        </p:spPr>
        <p:txBody>
          <a:bodyPr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l-GR" altLang="el-GR" sz="2400" i="1" dirty="0">
                <a:solidFill>
                  <a:prstClr val="black"/>
                </a:solidFill>
                <a:latin typeface="Calibri"/>
              </a:rPr>
              <a:t>Α.Φ. </a:t>
            </a:r>
            <a:r>
              <a:rPr lang="el-GR" altLang="el-GR" sz="2400" i="1" dirty="0" err="1">
                <a:solidFill>
                  <a:prstClr val="black"/>
                </a:solidFill>
                <a:latin typeface="Calibri"/>
              </a:rPr>
              <a:t>Βελεγράκης</a:t>
            </a:r>
            <a:r>
              <a:rPr lang="el-GR" altLang="el-GR" sz="2400" i="1" dirty="0">
                <a:solidFill>
                  <a:prstClr val="black"/>
                </a:solidFill>
                <a:latin typeface="Calibri"/>
              </a:rPr>
              <a:t>, Θ. Χασιώτης</a:t>
            </a:r>
            <a:r>
              <a:rPr lang="en-US" altLang="el-GR" sz="2400" i="1" dirty="0">
                <a:solidFill>
                  <a:prstClr val="black"/>
                </a:solidFill>
                <a:latin typeface="Calibri"/>
              </a:rPr>
              <a:t>, </a:t>
            </a:r>
            <a:r>
              <a:rPr lang="el-GR" altLang="el-GR" sz="2400" i="1" dirty="0">
                <a:solidFill>
                  <a:prstClr val="black"/>
                </a:solidFill>
                <a:latin typeface="Calibri"/>
              </a:rPr>
              <a:t>Ι.Ν. </a:t>
            </a:r>
            <a:r>
              <a:rPr lang="el-GR" altLang="el-GR" sz="2400" i="1" dirty="0" err="1">
                <a:solidFill>
                  <a:prstClr val="black"/>
                </a:solidFill>
                <a:latin typeface="Calibri"/>
              </a:rPr>
              <a:t>Μονιούδη</a:t>
            </a:r>
            <a:endParaRPr lang="el-GR" sz="2400" i="1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14282" y="214290"/>
            <a:ext cx="8750331" cy="6500858"/>
          </a:xfrm>
          <a:prstGeom prst="rect">
            <a:avLst/>
          </a:prstGeom>
          <a:noFill/>
          <a:ln w="73025" cmpd="thickThin">
            <a:solidFill>
              <a:srgbClr val="0033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912" y="339452"/>
            <a:ext cx="1046683" cy="10527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  <a:softEdge rad="63500"/>
          </a:effectLst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2214546" y="214290"/>
            <a:ext cx="4681538" cy="106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l-GR" dirty="0">
                <a:solidFill>
                  <a:srgbClr val="000000"/>
                </a:solidFill>
              </a:rPr>
              <a:t>ΠΑΝΕΠΙΣΤΗΜΙΟ ΑΙΓΑΙΟΥ</a:t>
            </a:r>
          </a:p>
          <a:p>
            <a:pPr algn="ctr" eaLnBrk="1" hangingPunct="1">
              <a:lnSpc>
                <a:spcPct val="120000"/>
              </a:lnSpc>
            </a:pPr>
            <a:r>
              <a:rPr lang="el-GR" dirty="0">
                <a:solidFill>
                  <a:srgbClr val="000000"/>
                </a:solidFill>
              </a:rPr>
              <a:t>ΤΜΗΜΑ ΩΚΕΑΝΟΓΡΑΦΙΑΣ ΚΑΙ ΘΑΛΑΣΣΙΩΝ ΒΙΟΕΠΙΣΤΗΜΩΝ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26" name="Picture 2" descr="C:\cc\Boussinesq\video\Images\12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2857496"/>
            <a:ext cx="5572164" cy="2985088"/>
          </a:xfrm>
          <a:prstGeom prst="rect">
            <a:avLst/>
          </a:prstGeom>
          <a:ln w="3175">
            <a:solidFill>
              <a:schemeClr val="tx1"/>
            </a:solidFill>
            <a:prstDash val="solid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24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643042" y="0"/>
            <a:ext cx="6143668" cy="714356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el-GR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Ερεσός </a:t>
            </a:r>
            <a:r>
              <a:rPr 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7</a:t>
            </a:r>
            <a:r>
              <a:rPr lang="el-GR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-1-2012 (</a:t>
            </a:r>
            <a:r>
              <a:rPr 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storm)</a:t>
            </a:r>
            <a:endParaRPr lang="el-G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Picture 7" descr="D:\files\Storm 6-1-2012\storm 2012 (48)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857232"/>
            <a:ext cx="5000660" cy="2948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6" descr="D:\files\Storm 6-1-2012\storm 2012 (6)j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3314"/>
            <a:ext cx="4425552" cy="3214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3" descr="D:\files\Storm 6-1-2012\storm 2012 (3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786190"/>
            <a:ext cx="4095747" cy="3071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10715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2. Γενικά για τα μοντέλα οπισθοχώρησης της ακτογραμμής</a:t>
            </a:r>
          </a:p>
        </p:txBody>
      </p:sp>
      <p:sp>
        <p:nvSpPr>
          <p:cNvPr id="8" name="8 - Υπότιτλος"/>
          <p:cNvSpPr>
            <a:spLocks noGrp="1"/>
          </p:cNvSpPr>
          <p:nvPr>
            <p:ph type="subTitle" idx="1"/>
          </p:nvPr>
        </p:nvSpPr>
        <p:spPr>
          <a:xfrm>
            <a:off x="642910" y="1928802"/>
            <a:ext cx="8215370" cy="3786214"/>
          </a:xfrm>
        </p:spPr>
        <p:txBody>
          <a:bodyPr>
            <a:normAutofit/>
          </a:bodyPr>
          <a:lstStyle/>
          <a:p>
            <a:pPr algn="l"/>
            <a:r>
              <a:rPr lang="el-GR" sz="2000" b="1" dirty="0">
                <a:solidFill>
                  <a:schemeClr val="tx1"/>
                </a:solidFill>
              </a:rPr>
              <a:t>Η αντίδραση των ακτών είναι η οπισθοχώρηση τους</a:t>
            </a:r>
            <a:r>
              <a:rPr lang="en-US" sz="2000" b="1" dirty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Οι μεγαλύτερες οπισθοχωρήσεις αναμένονται στις χαμηλές ακτές που συνίστανται από χαλαρά ιζήματα (παραλίες) μικρής </a:t>
            </a:r>
            <a:r>
              <a:rPr lang="el-GR" sz="2000" dirty="0" err="1">
                <a:solidFill>
                  <a:schemeClr val="tx1"/>
                </a:solidFill>
              </a:rPr>
              <a:t>κοκκομετρίας</a:t>
            </a:r>
            <a:r>
              <a:rPr lang="el-GR" sz="2000" dirty="0">
                <a:solidFill>
                  <a:schemeClr val="tx1"/>
                </a:solidFill>
              </a:rPr>
              <a:t> και χαρακτηρίζονται από μικρές κλίσεις</a:t>
            </a:r>
            <a:endParaRPr lang="en-US" sz="2000" dirty="0">
              <a:solidFill>
                <a:schemeClr val="tx1"/>
              </a:solidFill>
            </a:endParaRPr>
          </a:p>
          <a:p>
            <a:pPr algn="l"/>
            <a:endParaRPr lang="en-US" sz="2000" dirty="0">
              <a:solidFill>
                <a:schemeClr val="tx1"/>
              </a:solidFill>
            </a:endParaRPr>
          </a:p>
          <a:p>
            <a:pPr algn="l"/>
            <a:r>
              <a:rPr lang="el-GR" sz="2000" b="1" dirty="0">
                <a:solidFill>
                  <a:schemeClr val="tx1"/>
                </a:solidFill>
              </a:rPr>
              <a:t>Πρόγνωση</a:t>
            </a:r>
            <a:endParaRPr lang="en-US" sz="2000" b="1" dirty="0">
              <a:solidFill>
                <a:schemeClr val="tx1"/>
              </a:solidFill>
            </a:endParaRPr>
          </a:p>
          <a:p>
            <a:pPr algn="l"/>
            <a:r>
              <a:rPr lang="el-GR" sz="2000" dirty="0">
                <a:solidFill>
                  <a:schemeClr val="tx1"/>
                </a:solidFill>
              </a:rPr>
              <a:t>Έχουν αναπτυχθεί διάφορα μοντέλα, η βασική αρχή των οποίων είναι ότι καθώς η θαλάσσια στάθμη ή/και οι κυματικές συνθήκες αλλάζουν, η παραλιακή διατομή μεταβάλλεται, οδηγούμενη σε νέα μορφολογία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10715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2. Γενικά για τα μοντέλα οπισθοχώρησης της ακτογραμμής</a:t>
            </a:r>
          </a:p>
        </p:txBody>
      </p:sp>
      <p:sp>
        <p:nvSpPr>
          <p:cNvPr id="8" name="8 - Υπότιτλος"/>
          <p:cNvSpPr>
            <a:spLocks noGrp="1"/>
          </p:cNvSpPr>
          <p:nvPr>
            <p:ph type="subTitle" idx="1"/>
          </p:nvPr>
        </p:nvSpPr>
        <p:spPr>
          <a:xfrm>
            <a:off x="714348" y="1571612"/>
            <a:ext cx="8215370" cy="1071570"/>
          </a:xfrm>
        </p:spPr>
        <p:txBody>
          <a:bodyPr>
            <a:normAutofit/>
          </a:bodyPr>
          <a:lstStyle/>
          <a:p>
            <a:pPr algn="l"/>
            <a:r>
              <a:rPr lang="el-GR" sz="2000" dirty="0">
                <a:solidFill>
                  <a:schemeClr val="tx1"/>
                </a:solidFill>
              </a:rPr>
              <a:t>Αν η Θ.Σ. αυξηθεί κατά </a:t>
            </a:r>
            <a:r>
              <a:rPr lang="el-GR" sz="2000" b="1" i="1" dirty="0">
                <a:solidFill>
                  <a:schemeClr val="tx1"/>
                </a:solidFill>
              </a:rPr>
              <a:t>α</a:t>
            </a:r>
            <a:r>
              <a:rPr lang="el-GR" sz="2000" dirty="0">
                <a:solidFill>
                  <a:schemeClr val="tx1"/>
                </a:solidFill>
              </a:rPr>
              <a:t>, το ίζημα του μετώπου της παραλίας διαβρώνεται και μεταφέρεται στον παρακείμενο πυθμένα και η ακτογραμμή υποχωρεί κατά </a:t>
            </a:r>
            <a:r>
              <a:rPr lang="el-GR" sz="2000" b="1" i="1" dirty="0">
                <a:solidFill>
                  <a:schemeClr val="tx1"/>
                </a:solidFill>
              </a:rPr>
              <a:t>s</a:t>
            </a:r>
            <a:r>
              <a:rPr lang="el-GR" sz="2000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9" name="Group 19"/>
          <p:cNvGrpSpPr>
            <a:grpSpLocks/>
          </p:cNvGrpSpPr>
          <p:nvPr/>
        </p:nvGrpSpPr>
        <p:grpSpPr bwMode="auto">
          <a:xfrm>
            <a:off x="1000100" y="2714620"/>
            <a:ext cx="7286676" cy="3500462"/>
            <a:chOff x="113" y="1026"/>
            <a:chExt cx="4445" cy="2041"/>
          </a:xfrm>
        </p:grpSpPr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158" y="1071"/>
              <a:ext cx="4400" cy="1996"/>
            </a:xfrm>
            <a:prstGeom prst="rect">
              <a:avLst/>
            </a:prstGeom>
            <a:solidFill>
              <a:srgbClr val="666699">
                <a:alpha val="47000"/>
              </a:srgbClr>
            </a:soli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9999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l-GR"/>
            </a:p>
          </p:txBody>
        </p:sp>
        <p:pic>
          <p:nvPicPr>
            <p:cNvPr id="12" name="Picture 18" descr="gfd"/>
            <p:cNvPicPr>
              <a:picLocks noChangeAspect="1" noChangeArrowheads="1"/>
            </p:cNvPicPr>
            <p:nvPr/>
          </p:nvPicPr>
          <p:blipFill>
            <a:blip r:embed="rId3" cstate="print">
              <a:lum contrast="6000"/>
            </a:blip>
            <a:srcRect/>
            <a:stretch>
              <a:fillRect/>
            </a:stretch>
          </p:blipFill>
          <p:spPr bwMode="auto">
            <a:xfrm>
              <a:off x="113" y="1026"/>
              <a:ext cx="4400" cy="1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3" dist="89803" dir="13500000">
                <a:srgbClr val="666699">
                  <a:alpha val="50000"/>
                </a:srgbClr>
              </a:prstShdw>
            </a:effectLst>
          </p:spPr>
        </p:pic>
      </p:grp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1428728" y="6286520"/>
            <a:ext cx="6588125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r>
              <a:rPr lang="el-GR" sz="1800" b="1" i="0" dirty="0"/>
              <a:t>Σχήμα </a:t>
            </a:r>
            <a:r>
              <a:rPr lang="en-US" sz="1800" b="1" i="0" dirty="0"/>
              <a:t>3</a:t>
            </a:r>
            <a:r>
              <a:rPr lang="el-GR" sz="1800" b="1" i="0" dirty="0"/>
              <a:t>. </a:t>
            </a:r>
            <a:r>
              <a:rPr lang="el-GR" sz="1800" b="0" i="0" dirty="0"/>
              <a:t>Η ανταπόκριση της παραλίας στην αύξηση της Θ.Σ.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10715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2. Γενικά για τα μοντέλα οπισθοχώρησης της ακτογραμμής</a:t>
            </a:r>
          </a:p>
        </p:txBody>
      </p:sp>
      <p:sp>
        <p:nvSpPr>
          <p:cNvPr id="8" name="8 - Υπότιτλος"/>
          <p:cNvSpPr>
            <a:spLocks noGrp="1"/>
          </p:cNvSpPr>
          <p:nvPr>
            <p:ph type="subTitle" idx="1"/>
          </p:nvPr>
        </p:nvSpPr>
        <p:spPr>
          <a:xfrm>
            <a:off x="428596" y="1714488"/>
            <a:ext cx="8215370" cy="4357718"/>
          </a:xfrm>
        </p:spPr>
        <p:txBody>
          <a:bodyPr>
            <a:normAutofit/>
          </a:bodyPr>
          <a:lstStyle/>
          <a:p>
            <a:pPr algn="just"/>
            <a:r>
              <a:rPr lang="el-GR" sz="2000" dirty="0">
                <a:solidFill>
                  <a:schemeClr val="tx1"/>
                </a:solidFill>
              </a:rPr>
              <a:t>Τα μοντέλα οπισθοχώρησης της ακτογραμμής διαχωρίζονται στα : </a:t>
            </a:r>
          </a:p>
          <a:p>
            <a:pPr algn="just"/>
            <a:endParaRPr lang="el-GR" sz="2000" u="sng" dirty="0">
              <a:solidFill>
                <a:schemeClr val="tx1"/>
              </a:solidFill>
            </a:endParaRPr>
          </a:p>
          <a:p>
            <a:pPr algn="just"/>
            <a:r>
              <a:rPr lang="el-GR" sz="2000" b="1" i="1" u="sng" dirty="0">
                <a:solidFill>
                  <a:schemeClr val="tx1"/>
                </a:solidFill>
              </a:rPr>
              <a:t>Στατικά/αναλυτικά μοντέλα</a:t>
            </a:r>
            <a:r>
              <a:rPr lang="el-GR" sz="2000" b="1" u="sng" dirty="0">
                <a:solidFill>
                  <a:schemeClr val="tx1"/>
                </a:solidFill>
              </a:rPr>
              <a:t> </a:t>
            </a:r>
          </a:p>
          <a:p>
            <a:pPr algn="just"/>
            <a:r>
              <a:rPr lang="el-GR" sz="2000" dirty="0">
                <a:solidFill>
                  <a:schemeClr val="tx1"/>
                </a:solidFill>
              </a:rPr>
              <a:t>Υπολογίζουν τη </a:t>
            </a:r>
            <a:r>
              <a:rPr lang="el-GR" sz="2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μακροχρόνια</a:t>
            </a:r>
            <a:r>
              <a:rPr lang="el-GR" sz="2000" dirty="0">
                <a:solidFill>
                  <a:schemeClr val="tx1"/>
                </a:solidFill>
              </a:rPr>
              <a:t> οπισθοχώρηση της ακτογραμμής λόγω ανόδου της ΜΘΣ. Βασίζονται στην επίλυση μιας ή συστήματος εξισώσεων χωρίς να λαμβάνουν υπ’ όψη υδροδυναμικές και </a:t>
            </a:r>
            <a:r>
              <a:rPr lang="el-GR" sz="2000" dirty="0" err="1">
                <a:solidFill>
                  <a:schemeClr val="tx1"/>
                </a:solidFill>
              </a:rPr>
              <a:t>ιζηματοδυναμικές</a:t>
            </a:r>
            <a:r>
              <a:rPr lang="el-GR" sz="2000" dirty="0">
                <a:solidFill>
                  <a:schemeClr val="tx1"/>
                </a:solidFill>
              </a:rPr>
              <a:t> διεργασίες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  <a:endParaRPr lang="el-GR" sz="2000" dirty="0">
              <a:solidFill>
                <a:schemeClr val="tx1"/>
              </a:solidFill>
            </a:endParaRPr>
          </a:p>
          <a:p>
            <a:pPr algn="just"/>
            <a:endParaRPr lang="el-GR" sz="2000" b="1" u="sng" dirty="0">
              <a:solidFill>
                <a:schemeClr val="tx1"/>
              </a:solidFill>
            </a:endParaRPr>
          </a:p>
          <a:p>
            <a:pPr algn="just"/>
            <a:r>
              <a:rPr lang="el-GR" sz="2000" b="1" i="1" u="sng" dirty="0">
                <a:solidFill>
                  <a:schemeClr val="tx1"/>
                </a:solidFill>
              </a:rPr>
              <a:t>Δυναμικά/αριθμητικά</a:t>
            </a:r>
            <a:r>
              <a:rPr lang="el-GR" sz="2000" b="1" u="sng" dirty="0">
                <a:solidFill>
                  <a:schemeClr val="tx1"/>
                </a:solidFill>
              </a:rPr>
              <a:t> μοντέλα</a:t>
            </a:r>
          </a:p>
          <a:p>
            <a:pPr algn="just"/>
            <a:r>
              <a:rPr lang="el-GR" sz="2000" dirty="0">
                <a:solidFill>
                  <a:prstClr val="black"/>
                </a:solidFill>
              </a:rPr>
              <a:t>Υπολογίζουν τη </a:t>
            </a:r>
            <a:r>
              <a:rPr lang="el-GR" sz="2000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βραχυχρόνια</a:t>
            </a:r>
            <a:r>
              <a:rPr lang="el-GR" sz="2000" dirty="0">
                <a:solidFill>
                  <a:prstClr val="black"/>
                </a:solidFill>
              </a:rPr>
              <a:t> οπισθοχώρηση της ακτογραμμής λόγω μετεωρολογικών παλιρροιών. </a:t>
            </a:r>
            <a:r>
              <a:rPr lang="el-GR" sz="2000" dirty="0">
                <a:solidFill>
                  <a:schemeClr val="tx1"/>
                </a:solidFill>
              </a:rPr>
              <a:t>Βασίζονται στην σύζευξη υδροδυναμικών και </a:t>
            </a:r>
            <a:r>
              <a:rPr lang="el-GR" sz="2000" dirty="0" err="1">
                <a:solidFill>
                  <a:schemeClr val="tx1"/>
                </a:solidFill>
              </a:rPr>
              <a:t>ιζηματοδυναμικών</a:t>
            </a:r>
            <a:r>
              <a:rPr lang="el-GR" sz="2000" dirty="0">
                <a:solidFill>
                  <a:schemeClr val="tx1"/>
                </a:solidFill>
              </a:rPr>
              <a:t> μοντέλων και υπολογίζουν την εξέλιξη της παραλιακής μορφολογίας σε κάθε σημείο της διατομής και σε κάθε χρονική στιγμή.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3</a:t>
            </a:r>
            <a:r>
              <a:rPr lang="en-US" sz="2800" dirty="0"/>
              <a:t>. </a:t>
            </a:r>
            <a:r>
              <a:rPr lang="el-GR" sz="2800" dirty="0"/>
              <a:t>Τα Στατικά μοντέλα</a:t>
            </a:r>
          </a:p>
        </p:txBody>
      </p:sp>
      <p:graphicFrame>
        <p:nvGraphicFramePr>
          <p:cNvPr id="14" name="Object 18"/>
          <p:cNvGraphicFramePr>
            <a:graphicFrameLocks noChangeAspect="1"/>
          </p:cNvGraphicFramePr>
          <p:nvPr/>
        </p:nvGraphicFramePr>
        <p:xfrm>
          <a:off x="3563888" y="3140968"/>
          <a:ext cx="1655762" cy="969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3" name="Εξίσωση" r:id="rId3" imgW="736600" imgH="431800" progId="Equation.3">
                  <p:embed/>
                </p:oleObj>
              </mc:Choice>
              <mc:Fallback>
                <p:oleObj name="Εξίσωση" r:id="rId3" imgW="736600" imgH="4318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3140968"/>
                        <a:ext cx="1655762" cy="969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971600" y="4221088"/>
            <a:ext cx="766834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en-GB" sz="2000" dirty="0"/>
              <a:t>:</a:t>
            </a:r>
            <a:r>
              <a:rPr lang="el-GR" sz="2000" dirty="0"/>
              <a:t> η οπισθοχώρηση της ακτογραμμής</a:t>
            </a:r>
          </a:p>
          <a:p>
            <a:pPr>
              <a:spcBef>
                <a:spcPct val="50000"/>
              </a:spcBef>
            </a:pPr>
            <a:r>
              <a:rPr lang="el-GR" sz="20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α</a:t>
            </a:r>
            <a:r>
              <a:rPr lang="el-GR" sz="2000" dirty="0"/>
              <a:t>: η άνοδος της </a:t>
            </a:r>
            <a:r>
              <a:rPr lang="el-GR" sz="2000" dirty="0" err="1"/>
              <a:t>σ.θ</a:t>
            </a:r>
            <a:r>
              <a:rPr lang="el-GR" sz="2000" dirty="0"/>
              <a:t>.</a:t>
            </a:r>
          </a:p>
          <a:p>
            <a:pPr>
              <a:spcBef>
                <a:spcPct val="50000"/>
              </a:spcBef>
            </a:pPr>
            <a:r>
              <a:rPr lang="el-GR" sz="20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lang="en-GB" sz="2000" i="1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</a:t>
            </a:r>
            <a:r>
              <a:rPr lang="el-GR" sz="2000" i="1" dirty="0"/>
              <a:t>: </a:t>
            </a:r>
            <a:r>
              <a:rPr lang="el-GR" sz="2000" dirty="0"/>
              <a:t>το ύψος του χερσαίου υβώματος</a:t>
            </a:r>
          </a:p>
          <a:p>
            <a:pPr>
              <a:spcBef>
                <a:spcPct val="50000"/>
              </a:spcBef>
            </a:pPr>
            <a:r>
              <a:rPr lang="el-GR" sz="20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</a:t>
            </a:r>
            <a:r>
              <a:rPr lang="en-GB" sz="2000" i="1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el-GR" sz="2000" dirty="0"/>
              <a:t>: το βάθος κλεισίματος</a:t>
            </a:r>
          </a:p>
          <a:p>
            <a:pPr>
              <a:spcBef>
                <a:spcPct val="50000"/>
              </a:spcBef>
            </a:pPr>
            <a:r>
              <a:rPr lang="el-GR" sz="20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</a:t>
            </a:r>
            <a:r>
              <a:rPr lang="en-GB" sz="2000" dirty="0"/>
              <a:t>: </a:t>
            </a:r>
            <a:r>
              <a:rPr lang="el-GR" sz="2000" dirty="0"/>
              <a:t>η οριζόντια απόσταση μέχρι το βάθος κλεισίματος </a:t>
            </a:r>
            <a:endParaRPr lang="en-GB" sz="2000" dirty="0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2786050" y="1357298"/>
            <a:ext cx="3571900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400" b="1" kern="0" dirty="0">
                <a:solidFill>
                  <a:srgbClr val="000000"/>
                </a:solidFill>
                <a:cs typeface="Arial"/>
              </a:rPr>
              <a:t>Το μοντέλο του </a:t>
            </a:r>
            <a:r>
              <a:rPr lang="en-US" sz="2400" b="1" kern="0" dirty="0" err="1">
                <a:solidFill>
                  <a:srgbClr val="000000"/>
                </a:solidFill>
                <a:cs typeface="Arial"/>
              </a:rPr>
              <a:t>Bruun</a:t>
            </a:r>
            <a:endParaRPr lang="el-GR" sz="2400" b="1" dirty="0"/>
          </a:p>
        </p:txBody>
      </p:sp>
      <p:sp>
        <p:nvSpPr>
          <p:cNvPr id="12" name="12 - Υπότιτλος"/>
          <p:cNvSpPr>
            <a:spLocks noGrp="1"/>
          </p:cNvSpPr>
          <p:nvPr>
            <p:ph type="subTitle" idx="1"/>
          </p:nvPr>
        </p:nvSpPr>
        <p:spPr>
          <a:xfrm>
            <a:off x="395536" y="2132856"/>
            <a:ext cx="8286808" cy="1143008"/>
          </a:xfrm>
        </p:spPr>
        <p:txBody>
          <a:bodyPr>
            <a:normAutofit/>
          </a:bodyPr>
          <a:lstStyle/>
          <a:p>
            <a:pPr algn="l"/>
            <a:r>
              <a:rPr lang="el-GR" sz="2000" dirty="0">
                <a:solidFill>
                  <a:schemeClr val="tx1"/>
                </a:solidFill>
              </a:rPr>
              <a:t>Ένα ευρέως χρησιμοποιούμενο μοντέλο το οποίο υποθέτει ότι η παραλιακή διατομή έχει κοίλο σχήμα και ότι δεν υπάρχουν απώλειες ιζήματος πέρα από το βάθος κλεισίματος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3</a:t>
            </a:r>
            <a:r>
              <a:rPr lang="en-US" sz="2800" dirty="0"/>
              <a:t>. </a:t>
            </a:r>
            <a:r>
              <a:rPr lang="el-GR" sz="2800" dirty="0"/>
              <a:t>Τα Στατικά μοντέλα</a:t>
            </a:r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642910" y="4500570"/>
            <a:ext cx="8143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20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en-GB" sz="2000" dirty="0"/>
              <a:t>:</a:t>
            </a:r>
            <a:r>
              <a:rPr lang="el-GR" sz="2000" dirty="0"/>
              <a:t> η οπισθοχώρηση της ακτογραμμής</a:t>
            </a:r>
          </a:p>
          <a:p>
            <a:r>
              <a:rPr lang="el-GR" sz="20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α</a:t>
            </a:r>
            <a:r>
              <a:rPr lang="el-GR" sz="2000" dirty="0"/>
              <a:t>: η άνοδος της </a:t>
            </a:r>
            <a:r>
              <a:rPr lang="el-GR" sz="2000" dirty="0" err="1"/>
              <a:t>σ.θ</a:t>
            </a:r>
            <a:r>
              <a:rPr lang="el-GR" sz="2000" dirty="0"/>
              <a:t>.</a:t>
            </a:r>
          </a:p>
          <a:p>
            <a:r>
              <a:rPr lang="en-US" sz="2000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H</a:t>
            </a:r>
            <a:r>
              <a:rPr lang="en-US" sz="2000" i="1" baseline="-25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lang="el-GR" sz="2000" dirty="0"/>
              <a:t>: το ύψος κύματος στη θραύση</a:t>
            </a:r>
          </a:p>
          <a:p>
            <a:r>
              <a:rPr lang="el-GR" sz="20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</a:t>
            </a:r>
            <a:r>
              <a:rPr lang="en-US" sz="2000" i="1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lang="el-GR" sz="2000" dirty="0"/>
              <a:t>: το βάθος θραύσης</a:t>
            </a:r>
          </a:p>
          <a:p>
            <a:r>
              <a:rPr lang="en-US" sz="2000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w</a:t>
            </a:r>
            <a:r>
              <a:rPr lang="en-US" sz="2000" i="1" baseline="-25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lang="en-GB" sz="2000" dirty="0"/>
              <a:t>: </a:t>
            </a:r>
            <a:r>
              <a:rPr lang="el-GR" sz="2000" dirty="0"/>
              <a:t>η οριζόντια απόσταση μέχρι το βάθος θραύσης</a:t>
            </a:r>
          </a:p>
          <a:p>
            <a:r>
              <a:rPr lang="el-GR" sz="20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lang="en-GB" sz="2000" i="1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</a:t>
            </a:r>
            <a:r>
              <a:rPr lang="el-GR" sz="2000" i="1" dirty="0"/>
              <a:t>: </a:t>
            </a:r>
            <a:r>
              <a:rPr lang="el-GR" sz="2000" dirty="0"/>
              <a:t>το ύψος του χερσαίου υβώματος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143240" y="1357298"/>
            <a:ext cx="2928958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400" b="1" kern="0" dirty="0">
                <a:solidFill>
                  <a:srgbClr val="000000"/>
                </a:solidFill>
                <a:cs typeface="Arial"/>
              </a:rPr>
              <a:t>Το μοντέλο του </a:t>
            </a:r>
            <a:r>
              <a:rPr lang="en-US" sz="2400" b="1" kern="0" dirty="0">
                <a:solidFill>
                  <a:srgbClr val="000000"/>
                </a:solidFill>
                <a:cs typeface="Arial"/>
              </a:rPr>
              <a:t>Dean</a:t>
            </a:r>
            <a:endParaRPr lang="el-GR" sz="2400" b="1" dirty="0"/>
          </a:p>
        </p:txBody>
      </p:sp>
      <p:sp>
        <p:nvSpPr>
          <p:cNvPr id="13" name="12 - Υπότιτλος"/>
          <p:cNvSpPr>
            <a:spLocks noGrp="1"/>
          </p:cNvSpPr>
          <p:nvPr>
            <p:ph type="subTitle" idx="1"/>
          </p:nvPr>
        </p:nvSpPr>
        <p:spPr>
          <a:xfrm>
            <a:off x="428596" y="2143116"/>
            <a:ext cx="8286808" cy="1143008"/>
          </a:xfrm>
        </p:spPr>
        <p:txBody>
          <a:bodyPr>
            <a:normAutofit/>
          </a:bodyPr>
          <a:lstStyle/>
          <a:p>
            <a:pPr algn="l"/>
            <a:r>
              <a:rPr lang="el-GR" sz="2000" dirty="0">
                <a:solidFill>
                  <a:schemeClr val="tx1"/>
                </a:solidFill>
              </a:rPr>
              <a:t>Το μοντέλο του </a:t>
            </a:r>
            <a:r>
              <a:rPr lang="el-GR" sz="2000" dirty="0" err="1">
                <a:solidFill>
                  <a:schemeClr val="tx1"/>
                </a:solidFill>
              </a:rPr>
              <a:t>Dean</a:t>
            </a:r>
            <a:r>
              <a:rPr lang="el-GR" sz="2000" dirty="0">
                <a:solidFill>
                  <a:schemeClr val="tx1"/>
                </a:solidFill>
              </a:rPr>
              <a:t> (1991) επινοήθηκε για την πρόβλεψη της παραλιακής οπισθοχώρησης λόγω αυξημένης κυματικής ενέργειας και υποθέτει επίσης ένα κοίλο σχήμα της παραλιακής διατομής. </a:t>
            </a: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2786050" y="3429000"/>
          <a:ext cx="3071834" cy="844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1" name="Εξίσωση" r:id="rId3" imgW="1624895" imgH="444307" progId="Equation.3">
                  <p:embed/>
                </p:oleObj>
              </mc:Choice>
              <mc:Fallback>
                <p:oleObj name="Εξίσωση" r:id="rId3" imgW="1624895" imgH="444307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50" y="3429000"/>
                        <a:ext cx="3071834" cy="84430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3</a:t>
            </a:r>
            <a:r>
              <a:rPr lang="en-US" sz="2800" dirty="0"/>
              <a:t>. </a:t>
            </a:r>
            <a:r>
              <a:rPr lang="el-GR" sz="2800" dirty="0"/>
              <a:t>Τα Στατικά μοντέλα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857488" y="1357298"/>
            <a:ext cx="3714776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400" b="1" kern="0" dirty="0">
                <a:solidFill>
                  <a:srgbClr val="000000"/>
                </a:solidFill>
                <a:cs typeface="Arial"/>
              </a:rPr>
              <a:t>Το μοντέλο του </a:t>
            </a:r>
            <a:r>
              <a:rPr lang="en-US" sz="2400" b="1" kern="0" dirty="0">
                <a:solidFill>
                  <a:srgbClr val="000000"/>
                </a:solidFill>
                <a:cs typeface="Arial"/>
              </a:rPr>
              <a:t>Edelman</a:t>
            </a:r>
            <a:endParaRPr lang="el-GR" sz="2400" b="1" dirty="0"/>
          </a:p>
        </p:txBody>
      </p:sp>
      <p:sp>
        <p:nvSpPr>
          <p:cNvPr id="13" name="12 - Υπότιτλος"/>
          <p:cNvSpPr>
            <a:spLocks noGrp="1"/>
          </p:cNvSpPr>
          <p:nvPr>
            <p:ph type="subTitle" idx="1"/>
          </p:nvPr>
        </p:nvSpPr>
        <p:spPr>
          <a:xfrm>
            <a:off x="428596" y="2214554"/>
            <a:ext cx="8286808" cy="857256"/>
          </a:xfrm>
        </p:spPr>
        <p:txBody>
          <a:bodyPr>
            <a:normAutofit/>
          </a:bodyPr>
          <a:lstStyle/>
          <a:p>
            <a:pPr algn="l"/>
            <a:r>
              <a:rPr lang="el-GR" sz="2000" dirty="0">
                <a:solidFill>
                  <a:schemeClr val="tx1"/>
                </a:solidFill>
              </a:rPr>
              <a:t>Το μοντέλο του </a:t>
            </a:r>
            <a:r>
              <a:rPr lang="en-US" sz="2000" dirty="0">
                <a:solidFill>
                  <a:schemeClr val="tx1"/>
                </a:solidFill>
              </a:rPr>
              <a:t>Edelman</a:t>
            </a:r>
            <a:r>
              <a:rPr lang="el-GR" sz="2000" dirty="0">
                <a:solidFill>
                  <a:schemeClr val="tx1"/>
                </a:solidFill>
              </a:rPr>
              <a:t> (1972) προτάθηκε για ρεαλιστικές παραλίες και χρονικά ποικίλες ανόδους της Θ.Σ.</a:t>
            </a: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798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79877" name="Object 5"/>
          <p:cNvGraphicFramePr>
            <a:graphicFrameLocks noChangeAspect="1"/>
          </p:cNvGraphicFramePr>
          <p:nvPr/>
        </p:nvGraphicFramePr>
        <p:xfrm>
          <a:off x="2771800" y="3212976"/>
          <a:ext cx="3293014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81" name="Εξίσωση" r:id="rId3" imgW="1701800" imgH="482600" progId="Equation.3">
                  <p:embed/>
                </p:oleObj>
              </mc:Choice>
              <mc:Fallback>
                <p:oleObj name="Εξίσωση" r:id="rId3" imgW="1701800" imgH="482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3212976"/>
                        <a:ext cx="3293014" cy="9361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285720" y="4429132"/>
            <a:ext cx="81439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20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en-GB" sz="2000" dirty="0"/>
              <a:t>:</a:t>
            </a:r>
            <a:r>
              <a:rPr lang="el-GR" sz="2000" dirty="0"/>
              <a:t> η οπισθοχώρηση της ακτογραμμής</a:t>
            </a:r>
          </a:p>
          <a:p>
            <a:r>
              <a:rPr lang="el-GR" sz="20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α</a:t>
            </a:r>
            <a:r>
              <a:rPr lang="el-GR" sz="2000" dirty="0"/>
              <a:t>: η άνοδος της </a:t>
            </a:r>
            <a:r>
              <a:rPr lang="el-GR" sz="2000" dirty="0" err="1"/>
              <a:t>σ.θ</a:t>
            </a:r>
            <a:r>
              <a:rPr lang="el-GR" sz="2000" dirty="0"/>
              <a:t>.</a:t>
            </a:r>
          </a:p>
          <a:p>
            <a:r>
              <a:rPr lang="el-GR" sz="20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</a:t>
            </a:r>
            <a:r>
              <a:rPr lang="en-US" sz="2000" i="1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lang="el-GR" sz="2000" dirty="0"/>
              <a:t>: το βάθος θραύσης</a:t>
            </a:r>
          </a:p>
          <a:p>
            <a:r>
              <a:rPr lang="en-US" sz="2000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w</a:t>
            </a:r>
            <a:r>
              <a:rPr lang="en-US" sz="2000" i="1" baseline="-25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lang="en-GB" sz="2000" dirty="0"/>
              <a:t>: </a:t>
            </a:r>
            <a:r>
              <a:rPr lang="el-GR" sz="2000" dirty="0"/>
              <a:t>η οριζόντια απόσταση μέχρι το βάθος θραύσης</a:t>
            </a:r>
          </a:p>
          <a:p>
            <a:r>
              <a:rPr lang="el-GR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Β</a:t>
            </a:r>
            <a:r>
              <a:rPr lang="en-US" sz="2000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l-GR" sz="2000" dirty="0"/>
              <a:t> : το αρχικό ύψος του χερσαίου υβώματος (</a:t>
            </a:r>
            <a:r>
              <a:rPr lang="el-GR" sz="2000" dirty="0" err="1"/>
              <a:t>berm</a:t>
            </a:r>
            <a:r>
              <a:rPr lang="el-GR" sz="2000" dirty="0"/>
              <a:t>).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3</a:t>
            </a:r>
            <a:r>
              <a:rPr lang="en-US" sz="2800" dirty="0"/>
              <a:t>. </a:t>
            </a:r>
            <a:r>
              <a:rPr lang="el-GR" sz="2800" dirty="0"/>
              <a:t>Τα Στατικά μοντέλα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642910" y="1214422"/>
            <a:ext cx="8001056" cy="7694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200" b="1" kern="0" dirty="0">
                <a:cs typeface="Arial"/>
              </a:rPr>
              <a:t>Υπολογισμός των παραμέτρων που υπεισέρχονται στα στατικά μοντέλα</a:t>
            </a:r>
            <a:endParaRPr lang="el-GR" sz="2200" b="1" dirty="0"/>
          </a:p>
        </p:txBody>
      </p:sp>
      <p:sp>
        <p:nvSpPr>
          <p:cNvPr id="13" name="12 - Υπότιτλος"/>
          <p:cNvSpPr>
            <a:spLocks noGrp="1"/>
          </p:cNvSpPr>
          <p:nvPr>
            <p:ph type="subTitle" idx="1"/>
          </p:nvPr>
        </p:nvSpPr>
        <p:spPr>
          <a:xfrm>
            <a:off x="500034" y="2000240"/>
            <a:ext cx="8429684" cy="571504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 l </a:t>
            </a:r>
            <a:r>
              <a:rPr lang="en-US" sz="2400" dirty="0">
                <a:solidFill>
                  <a:schemeClr val="tx1"/>
                </a:solidFill>
              </a:rPr>
              <a:t>(</a:t>
            </a:r>
            <a:r>
              <a:rPr lang="en-US" sz="2400" dirty="0" err="1">
                <a:solidFill>
                  <a:schemeClr val="tx1"/>
                </a:solidFill>
              </a:rPr>
              <a:t>Bruun</a:t>
            </a:r>
            <a:r>
              <a:rPr lang="en-US" sz="2400" dirty="0">
                <a:solidFill>
                  <a:schemeClr val="tx1"/>
                </a:solidFill>
              </a:rPr>
              <a:t>)  </a:t>
            </a: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(Dean)             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(Edelman)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798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82950" name="Object 6"/>
          <p:cNvGraphicFramePr>
            <a:graphicFrameLocks noChangeAspect="1"/>
          </p:cNvGraphicFramePr>
          <p:nvPr/>
        </p:nvGraphicFramePr>
        <p:xfrm>
          <a:off x="2195736" y="2996952"/>
          <a:ext cx="1143008" cy="403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7" name="Εξίσωση" r:id="rId3" imgW="647700" imgH="228600" progId="Equation.3">
                  <p:embed/>
                </p:oleObj>
              </mc:Choice>
              <mc:Fallback>
                <p:oleObj name="Εξίσωση" r:id="rId3" imgW="647700" imgH="228600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2996952"/>
                        <a:ext cx="1143008" cy="4034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9" name="Object 5"/>
          <p:cNvGraphicFramePr>
            <a:graphicFrameLocks noChangeAspect="1"/>
          </p:cNvGraphicFramePr>
          <p:nvPr/>
        </p:nvGraphicFramePr>
        <p:xfrm>
          <a:off x="3923928" y="2924944"/>
          <a:ext cx="1626354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8" name="Εξίσωση" r:id="rId5" imgW="1015559" imgH="444307" progId="Equation.3">
                  <p:embed/>
                </p:oleObj>
              </mc:Choice>
              <mc:Fallback>
                <p:oleObj name="Εξίσωση" r:id="rId5" imgW="1015559" imgH="444307" progId="Equation.3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2924944"/>
                        <a:ext cx="1626354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8" name="Object 4"/>
          <p:cNvGraphicFramePr>
            <a:graphicFrameLocks noChangeAspect="1"/>
          </p:cNvGraphicFramePr>
          <p:nvPr/>
        </p:nvGraphicFramePr>
        <p:xfrm>
          <a:off x="6300192" y="2996952"/>
          <a:ext cx="936625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9" name="Εξίσωση" r:id="rId7" imgW="622030" imgH="418918" progId="Equation.3">
                  <p:embed/>
                </p:oleObj>
              </mc:Choice>
              <mc:Fallback>
                <p:oleObj name="Εξίσωση" r:id="rId7" imgW="622030" imgH="418918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92" y="2996952"/>
                        <a:ext cx="936625" cy="633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12 - Υπότιτλος"/>
          <p:cNvSpPr txBox="1">
            <a:spLocks/>
          </p:cNvSpPr>
          <p:nvPr/>
        </p:nvSpPr>
        <p:spPr>
          <a:xfrm>
            <a:off x="971600" y="3573016"/>
            <a:ext cx="7643866" cy="7143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lvl="0">
              <a:spcBef>
                <a:spcPct val="20000"/>
              </a:spcBef>
            </a:pPr>
            <a:r>
              <a:rPr lang="el-GR" sz="2000" dirty="0"/>
              <a:t>όπου </a:t>
            </a:r>
            <a:r>
              <a:rPr lang="el-GR" sz="20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l-GR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l-GR" sz="2000" dirty="0"/>
              <a:t> είναι το σημαντικό ύψος κύματος στα ανοικτά, </a:t>
            </a:r>
            <a:r>
              <a:rPr lang="el-GR" sz="20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el-GR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l-GR" sz="2000" dirty="0"/>
              <a:t> το μήκος κύματος, 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ξ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dirty="0"/>
              <a:t>ο αριθμός </a:t>
            </a:r>
            <a:r>
              <a:rPr lang="el-GR" sz="2000" dirty="0" err="1"/>
              <a:t>Iribarren</a:t>
            </a:r>
            <a:r>
              <a:rPr lang="el-GR" sz="2000" dirty="0"/>
              <a:t> και </a:t>
            </a:r>
            <a:r>
              <a:rPr lang="en-GB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tan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β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dirty="0"/>
              <a:t>η κλίση της παραλιακής</a:t>
            </a:r>
            <a:r>
              <a:rPr lang="en-US" sz="2000" dirty="0"/>
              <a:t> </a:t>
            </a:r>
            <a:r>
              <a:rPr lang="el-GR" sz="2000" dirty="0"/>
              <a:t>διατομής</a:t>
            </a: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9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22" name="12 - Υπότιτλος"/>
          <p:cNvSpPr txBox="1">
            <a:spLocks/>
          </p:cNvSpPr>
          <p:nvPr/>
        </p:nvSpPr>
        <p:spPr>
          <a:xfrm>
            <a:off x="395536" y="3000372"/>
            <a:ext cx="1643074" cy="428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Hunt</a:t>
            </a:r>
            <a:r>
              <a:rPr kumimoji="0" lang="en-US" sz="2000" b="1" i="0" u="sng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(1959)</a:t>
            </a:r>
            <a:endParaRPr kumimoji="0" lang="el-GR" sz="20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12 - Υπότιτλος"/>
          <p:cNvSpPr txBox="1">
            <a:spLocks/>
          </p:cNvSpPr>
          <p:nvPr/>
        </p:nvSpPr>
        <p:spPr>
          <a:xfrm>
            <a:off x="214282" y="2357430"/>
            <a:ext cx="5214974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l-GR" sz="2400" b="1" dirty="0"/>
              <a:t>Ύψος υβώματος /αναρρίχησης </a:t>
            </a:r>
            <a:r>
              <a:rPr lang="el-GR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Β</a:t>
            </a:r>
            <a:r>
              <a:rPr lang="en-US" sz="2400" b="1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endParaRPr kumimoji="0" lang="el-GR" sz="2400" b="1" i="1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12 - Υπότιτλος"/>
          <p:cNvSpPr txBox="1">
            <a:spLocks/>
          </p:cNvSpPr>
          <p:nvPr/>
        </p:nvSpPr>
        <p:spPr>
          <a:xfrm>
            <a:off x="179512" y="4293096"/>
            <a:ext cx="5214974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l-GR" sz="2400" b="1" dirty="0"/>
              <a:t>Βάθος κλεισίματος </a:t>
            </a:r>
            <a:r>
              <a:rPr lang="en-US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b="1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kumimoji="0" lang="el-GR" sz="2400" b="1" i="1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8295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1913422"/>
              </p:ext>
            </p:extLst>
          </p:nvPr>
        </p:nvGraphicFramePr>
        <p:xfrm>
          <a:off x="3286125" y="4543129"/>
          <a:ext cx="2714625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70" name="Εξίσωση" r:id="rId9" imgW="1562100" imgH="457200" progId="Equation.3">
                  <p:embed/>
                </p:oleObj>
              </mc:Choice>
              <mc:Fallback>
                <p:oleObj name="Εξίσωση" r:id="rId9" imgW="1562100" imgH="457200" progId="Equation.3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25" y="4543129"/>
                        <a:ext cx="2714625" cy="79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12 - Υπότιτλος"/>
          <p:cNvSpPr txBox="1">
            <a:spLocks/>
          </p:cNvSpPr>
          <p:nvPr/>
        </p:nvSpPr>
        <p:spPr>
          <a:xfrm>
            <a:off x="683568" y="5263606"/>
            <a:ext cx="7643866" cy="71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el-GR" sz="2000" dirty="0">
                <a:ea typeface="Times New Roman"/>
              </a:rPr>
              <a:t>όπου</a:t>
            </a:r>
            <a:r>
              <a:rPr lang="el-G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 </a:t>
            </a:r>
            <a:r>
              <a:rPr lang="el-GR" sz="20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Η</a:t>
            </a:r>
            <a:r>
              <a:rPr lang="el-GR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sx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 </a:t>
            </a:r>
            <a:r>
              <a:rPr lang="el-GR" sz="2000" dirty="0">
                <a:ea typeface="Times New Roman"/>
              </a:rPr>
              <a:t>είναι το μέγιστο ύψος κύματος που εμφανίζεται 12 ώρες ετησίως και </a:t>
            </a:r>
            <a:r>
              <a:rPr lang="el-GR" sz="20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Τ</a:t>
            </a:r>
            <a:r>
              <a:rPr lang="el-GR" sz="20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sx</a:t>
            </a:r>
            <a:r>
              <a:rPr lang="el-GR" sz="2000" dirty="0">
                <a:ea typeface="Times New Roman"/>
              </a:rPr>
              <a:t> η περίοδος του</a:t>
            </a: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7" name="12 - Υπότιτλος"/>
          <p:cNvSpPr txBox="1">
            <a:spLocks/>
          </p:cNvSpPr>
          <p:nvPr/>
        </p:nvSpPr>
        <p:spPr>
          <a:xfrm>
            <a:off x="683568" y="4797152"/>
            <a:ext cx="2286016" cy="428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000" b="1" u="sng" dirty="0" err="1"/>
              <a:t>Hallermeier</a:t>
            </a:r>
            <a:r>
              <a:rPr lang="en-US" sz="2000" b="1" u="sng" dirty="0"/>
              <a:t> (1981)</a:t>
            </a:r>
            <a:endParaRPr kumimoji="0" lang="el-GR" sz="20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12 - Υπότιτλος"/>
          <p:cNvSpPr txBox="1">
            <a:spLocks/>
          </p:cNvSpPr>
          <p:nvPr/>
        </p:nvSpPr>
        <p:spPr>
          <a:xfrm>
            <a:off x="251520" y="5949280"/>
            <a:ext cx="8568952" cy="7658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l-GR" sz="2400" b="1" dirty="0"/>
              <a:t>Το μήκος </a:t>
            </a:r>
            <a:r>
              <a:rPr lang="en-US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el-GR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dirty="0"/>
              <a:t>υπολογίζεται από την οριζόντια απόσταση μεταξύ  </a:t>
            </a:r>
            <a:r>
              <a:rPr lang="el-GR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Β</a:t>
            </a:r>
            <a:r>
              <a:rPr lang="en-US" sz="2400" b="1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l-GR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dirty="0"/>
              <a:t>και</a:t>
            </a:r>
            <a:r>
              <a:rPr lang="el-GR" sz="2400" dirty="0"/>
              <a:t> </a:t>
            </a:r>
            <a:r>
              <a:rPr lang="en-US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b="1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n-US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dirty="0"/>
              <a:t>(εφόσον γνωρίζουμε την αρχική βαθυμετρία ή την κλίση)</a:t>
            </a:r>
            <a:r>
              <a:rPr lang="el-GR" sz="2000" b="1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spcBef>
                <a:spcPct val="20000"/>
              </a:spcBef>
            </a:pPr>
            <a:r>
              <a:rPr lang="en-US" sz="2400" b="1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kumimoji="0" lang="el-GR" sz="2400" b="1" i="1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384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3</a:t>
            </a:r>
            <a:r>
              <a:rPr lang="en-US" sz="2800" dirty="0"/>
              <a:t>. </a:t>
            </a:r>
            <a:r>
              <a:rPr lang="el-GR" sz="2800" dirty="0"/>
              <a:t>Τα Στατικά μοντέλα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642910" y="1214422"/>
            <a:ext cx="8001056" cy="7694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200" b="1" kern="0" dirty="0">
                <a:cs typeface="Arial"/>
              </a:rPr>
              <a:t>Υπολογισμός των παραμέτρων που υπεισέρχονται στα στατικά μοντέλα</a:t>
            </a:r>
            <a:endParaRPr lang="el-GR" sz="2200" b="1" dirty="0"/>
          </a:p>
        </p:txBody>
      </p:sp>
      <p:sp>
        <p:nvSpPr>
          <p:cNvPr id="13" name="12 - Υπότιτλος"/>
          <p:cNvSpPr>
            <a:spLocks noGrp="1"/>
          </p:cNvSpPr>
          <p:nvPr>
            <p:ph type="subTitle" idx="1"/>
          </p:nvPr>
        </p:nvSpPr>
        <p:spPr>
          <a:xfrm>
            <a:off x="500034" y="2000240"/>
            <a:ext cx="8429684" cy="571504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 l </a:t>
            </a:r>
            <a:r>
              <a:rPr lang="en-US" sz="2400" dirty="0">
                <a:solidFill>
                  <a:schemeClr val="tx1"/>
                </a:solidFill>
              </a:rPr>
              <a:t>(</a:t>
            </a:r>
            <a:r>
              <a:rPr lang="en-US" sz="2400" dirty="0" err="1">
                <a:solidFill>
                  <a:schemeClr val="tx1"/>
                </a:solidFill>
              </a:rPr>
              <a:t>Bruun</a:t>
            </a: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                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(Dean)             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(Edelman)</a:t>
            </a:r>
          </a:p>
          <a:p>
            <a:pPr algn="l"/>
            <a:endParaRPr lang="el-GR" sz="2000" dirty="0">
              <a:solidFill>
                <a:schemeClr val="tx1"/>
              </a:solidFill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798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8" name="12 - Υπότιτλος"/>
          <p:cNvSpPr txBox="1">
            <a:spLocks/>
          </p:cNvSpPr>
          <p:nvPr/>
        </p:nvSpPr>
        <p:spPr>
          <a:xfrm>
            <a:off x="539552" y="4293096"/>
            <a:ext cx="8286776" cy="71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el-GR" sz="2000" dirty="0">
                <a:ea typeface="Times New Roman"/>
              </a:rPr>
              <a:t>όπου</a:t>
            </a:r>
            <a:r>
              <a:rPr lang="el-G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 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Η</a:t>
            </a:r>
            <a:r>
              <a:rPr lang="en-US" sz="20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0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 </a:t>
            </a:r>
            <a:r>
              <a:rPr lang="el-GR" sz="2000" dirty="0">
                <a:ea typeface="Times New Roman"/>
              </a:rPr>
              <a:t>είναι το σημαντικό ύψος κύματος στα ανοικτά και </a:t>
            </a:r>
            <a:r>
              <a:rPr lang="el-GR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Τ</a:t>
            </a:r>
            <a:r>
              <a:rPr lang="el-GR" sz="2000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0</a:t>
            </a:r>
            <a:r>
              <a:rPr lang="el-GR" sz="2000" dirty="0">
                <a:ea typeface="Times New Roman"/>
              </a:rPr>
              <a:t> η περίοδος του</a:t>
            </a: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829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22" name="12 - Υπότιτλος"/>
          <p:cNvSpPr txBox="1">
            <a:spLocks/>
          </p:cNvSpPr>
          <p:nvPr/>
        </p:nvSpPr>
        <p:spPr>
          <a:xfrm>
            <a:off x="3428992" y="2857496"/>
            <a:ext cx="2286016" cy="428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000" b="1" u="sng" dirty="0"/>
              <a:t>CEM (200</a:t>
            </a:r>
            <a:r>
              <a:rPr lang="el-GR" sz="2000" b="1" u="sng" dirty="0"/>
              <a:t>8</a:t>
            </a:r>
            <a:r>
              <a:rPr lang="en-US" sz="2000" b="1" u="sng" dirty="0"/>
              <a:t>)</a:t>
            </a:r>
            <a:endParaRPr kumimoji="0" lang="el-GR" sz="20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12 - Υπότιτλος"/>
          <p:cNvSpPr txBox="1">
            <a:spLocks/>
          </p:cNvSpPr>
          <p:nvPr/>
        </p:nvSpPr>
        <p:spPr>
          <a:xfrm>
            <a:off x="214282" y="2357430"/>
            <a:ext cx="6357982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el-GR" sz="2400" b="1" dirty="0"/>
              <a:t>Βάθος και ύψος κύματος στη θραύση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l-GR" sz="2400" b="1" dirty="0"/>
              <a:t> </a:t>
            </a:r>
            <a:endParaRPr kumimoji="0" lang="el-GR" sz="2400" b="1" i="1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01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901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90122" name="Rectangle 10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91140" name="Object 4"/>
          <p:cNvGraphicFramePr>
            <a:graphicFrameLocks noChangeAspect="1"/>
          </p:cNvGraphicFramePr>
          <p:nvPr/>
        </p:nvGraphicFramePr>
        <p:xfrm>
          <a:off x="3378200" y="3286125"/>
          <a:ext cx="238760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30" name="Εξίσωση" r:id="rId3" imgW="1473200" imgH="508000" progId="Equation.3">
                  <p:embed/>
                </p:oleObj>
              </mc:Choice>
              <mc:Fallback>
                <p:oleObj name="Εξίσωση" r:id="rId3" imgW="1473200" imgH="508000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8200" y="3286125"/>
                        <a:ext cx="2387600" cy="819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91142" name="Object 6"/>
          <p:cNvGraphicFramePr>
            <a:graphicFrameLocks noChangeAspect="1"/>
          </p:cNvGraphicFramePr>
          <p:nvPr/>
        </p:nvGraphicFramePr>
        <p:xfrm>
          <a:off x="1071538" y="5072074"/>
          <a:ext cx="1357322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31" name="Εξίσωση" r:id="rId5" imgW="723586" imgH="228501" progId="Equation.3">
                  <p:embed/>
                </p:oleObj>
              </mc:Choice>
              <mc:Fallback>
                <p:oleObj name="Εξίσωση" r:id="rId5" imgW="723586" imgH="228501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38" y="5072074"/>
                        <a:ext cx="1357322" cy="4286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4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91144" name="Object 8"/>
          <p:cNvGraphicFramePr>
            <a:graphicFrameLocks noChangeAspect="1"/>
          </p:cNvGraphicFramePr>
          <p:nvPr/>
        </p:nvGraphicFramePr>
        <p:xfrm>
          <a:off x="2714612" y="5000636"/>
          <a:ext cx="2071702" cy="482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32" name="Εξίσωση" r:id="rId7" imgW="977900" imgH="228600" progId="Equation.3">
                  <p:embed/>
                </p:oleObj>
              </mc:Choice>
              <mc:Fallback>
                <p:oleObj name="Εξίσωση" r:id="rId7" imgW="977900" imgH="228600" progId="Equation.3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12" y="5000636"/>
                        <a:ext cx="2071702" cy="4827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6" name="Object 10"/>
          <p:cNvGraphicFramePr>
            <a:graphicFrameLocks noChangeAspect="1"/>
          </p:cNvGraphicFramePr>
          <p:nvPr/>
        </p:nvGraphicFramePr>
        <p:xfrm>
          <a:off x="5000627" y="4921519"/>
          <a:ext cx="1643075" cy="722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33" name="Εξίσωση" r:id="rId9" imgW="1015559" imgH="444307" progId="Equation.3">
                  <p:embed/>
                </p:oleObj>
              </mc:Choice>
              <mc:Fallback>
                <p:oleObj name="Εξίσωση" r:id="rId9" imgW="1015559" imgH="444307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7" y="4921519"/>
                        <a:ext cx="1643075" cy="7220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8" name="Object 12"/>
          <p:cNvGraphicFramePr>
            <a:graphicFrameLocks noChangeAspect="1"/>
          </p:cNvGraphicFramePr>
          <p:nvPr/>
        </p:nvGraphicFramePr>
        <p:xfrm>
          <a:off x="6858016" y="4929198"/>
          <a:ext cx="936625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34" name="Εξίσωση" r:id="rId11" imgW="622030" imgH="418918" progId="Equation.3">
                  <p:embed/>
                </p:oleObj>
              </mc:Choice>
              <mc:Fallback>
                <p:oleObj name="Εξίσωση" r:id="rId11" imgW="622030" imgH="418918" progId="Equation.3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16" y="4929198"/>
                        <a:ext cx="936625" cy="633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12 - Υπότιτλος"/>
          <p:cNvSpPr txBox="1">
            <a:spLocks/>
          </p:cNvSpPr>
          <p:nvPr/>
        </p:nvSpPr>
        <p:spPr>
          <a:xfrm>
            <a:off x="323528" y="5733256"/>
            <a:ext cx="8568952" cy="908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lang="el-GR" sz="2400" b="1" dirty="0"/>
              <a:t>Το μήκος </a:t>
            </a:r>
            <a:r>
              <a:rPr lang="en-US" sz="2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en-US" sz="2400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l-GR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dirty="0"/>
              <a:t>υπολογίζεται από την οριζόντια απόσταση μεταξύ  ακτογραμμής</a:t>
            </a:r>
            <a:r>
              <a:rPr lang="el-GR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dirty="0"/>
              <a:t>και</a:t>
            </a:r>
            <a:r>
              <a:rPr lang="el-GR" sz="2400" dirty="0"/>
              <a:t> </a:t>
            </a:r>
            <a:r>
              <a:rPr lang="en-US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2400" b="1" i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2400" b="1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/>
              <a:t> (</a:t>
            </a:r>
            <a:r>
              <a:rPr lang="el-GR" sz="2000" dirty="0"/>
              <a:t>εφόσον γνωρίζουμε την αρχική βαθυμετρία ή την κλίση)</a:t>
            </a:r>
            <a:r>
              <a:rPr lang="el-GR" sz="2000" b="1" i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spcBef>
                <a:spcPct val="20000"/>
              </a:spcBef>
            </a:pPr>
            <a:endParaRPr kumimoji="0" lang="el-GR" sz="2400" b="1" i="1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214290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3</a:t>
            </a:r>
            <a:r>
              <a:rPr lang="en-US" sz="2800" dirty="0"/>
              <a:t>. </a:t>
            </a:r>
            <a:r>
              <a:rPr lang="el-GR" sz="2800" dirty="0"/>
              <a:t>Τα Στατικά μοντέλα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642910" y="1285860"/>
            <a:ext cx="8001056" cy="7694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200" b="1" kern="0" dirty="0">
                <a:cs typeface="Arial"/>
              </a:rPr>
              <a:t>Υπολογισμός της οπισθοχώρησης της ακτογραμμής για διάφορα σενάρια μακροχρόνιας ανόδου της στάθμης της θάλασσας</a:t>
            </a:r>
            <a:endParaRPr lang="el-GR" sz="2200" b="1" dirty="0"/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798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829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9011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901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90122" name="Rectangle 10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911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9114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92167" name="Object 7"/>
          <p:cNvGraphicFramePr>
            <a:graphicFrameLocks noChangeAspect="1"/>
          </p:cNvGraphicFramePr>
          <p:nvPr/>
        </p:nvGraphicFramePr>
        <p:xfrm>
          <a:off x="785786" y="2143116"/>
          <a:ext cx="7715250" cy="410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1" name="Εξίσωση" r:id="rId3" imgW="3873500" imgH="2082800" progId="Equation.3">
                  <p:embed/>
                </p:oleObj>
              </mc:Choice>
              <mc:Fallback>
                <p:oleObj name="Εξίσωση" r:id="rId3" imgW="3873500" imgH="20828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2143116"/>
                        <a:ext cx="7715250" cy="4100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24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9" name="8 - Υπότιτλος"/>
          <p:cNvSpPr>
            <a:spLocks noGrp="1"/>
          </p:cNvSpPr>
          <p:nvPr>
            <p:ph type="subTitle" idx="1"/>
          </p:nvPr>
        </p:nvSpPr>
        <p:spPr>
          <a:xfrm>
            <a:off x="1285852" y="2428868"/>
            <a:ext cx="7000924" cy="3214710"/>
          </a:xfrm>
        </p:spPr>
        <p:txBody>
          <a:bodyPr>
            <a:normAutofit/>
          </a:bodyPr>
          <a:lstStyle/>
          <a:p>
            <a:pPr marL="269875" indent="-269875" algn="l"/>
            <a:r>
              <a:rPr lang="el-GR" sz="2000" b="1" dirty="0">
                <a:solidFill>
                  <a:schemeClr val="tx1"/>
                </a:solidFill>
              </a:rPr>
              <a:t>1. </a:t>
            </a:r>
            <a:r>
              <a:rPr lang="en-US" sz="2200" dirty="0">
                <a:solidFill>
                  <a:schemeClr val="tx1"/>
                </a:solidFill>
              </a:rPr>
              <a:t>H </a:t>
            </a:r>
            <a:r>
              <a:rPr lang="el-GR" sz="2200" dirty="0">
                <a:solidFill>
                  <a:schemeClr val="tx1"/>
                </a:solidFill>
              </a:rPr>
              <a:t>Παράκτια διάβρωση – Άνοδος της θαλάσσιας στάθμης</a:t>
            </a:r>
          </a:p>
          <a:p>
            <a:pPr marL="457200" indent="-457200" algn="l">
              <a:buAutoNum type="arabicPeriod"/>
            </a:pPr>
            <a:endParaRPr lang="el-GR" sz="2200" dirty="0">
              <a:solidFill>
                <a:schemeClr val="tx1"/>
              </a:solidFill>
            </a:endParaRPr>
          </a:p>
          <a:p>
            <a:pPr marL="360363" indent="-360000" algn="l"/>
            <a:r>
              <a:rPr lang="el-GR" sz="2200" b="1" dirty="0">
                <a:solidFill>
                  <a:schemeClr val="tx1"/>
                </a:solidFill>
              </a:rPr>
              <a:t>2.</a:t>
            </a:r>
            <a:r>
              <a:rPr lang="el-GR" sz="2200" dirty="0">
                <a:solidFill>
                  <a:schemeClr val="tx1"/>
                </a:solidFill>
              </a:rPr>
              <a:t> Γενικά για τα μοντέλα οπισθοχώρησης της ακτογραμμής</a:t>
            </a:r>
            <a:endParaRPr lang="en-US" sz="2200" dirty="0">
              <a:solidFill>
                <a:schemeClr val="tx1"/>
              </a:solidFill>
            </a:endParaRPr>
          </a:p>
          <a:p>
            <a:pPr marL="360363" indent="-360000" algn="l"/>
            <a:endParaRPr lang="en-US" sz="2200" b="1" dirty="0">
              <a:solidFill>
                <a:schemeClr val="tx1"/>
              </a:solidFill>
            </a:endParaRPr>
          </a:p>
          <a:p>
            <a:pPr marL="360363" indent="-360000" algn="l"/>
            <a:r>
              <a:rPr lang="en-US" sz="2200" b="1" dirty="0">
                <a:solidFill>
                  <a:schemeClr val="tx1"/>
                </a:solidFill>
              </a:rPr>
              <a:t>3.</a:t>
            </a:r>
            <a:r>
              <a:rPr lang="el-GR" sz="2200" b="1" dirty="0">
                <a:solidFill>
                  <a:schemeClr val="tx1"/>
                </a:solidFill>
              </a:rPr>
              <a:t> </a:t>
            </a:r>
            <a:r>
              <a:rPr lang="el-GR" sz="2200" dirty="0">
                <a:solidFill>
                  <a:schemeClr val="tx1"/>
                </a:solidFill>
              </a:rPr>
              <a:t>Τα Στατικά μοντέλα</a:t>
            </a:r>
            <a:r>
              <a:rPr lang="en-US" sz="2200" dirty="0">
                <a:solidFill>
                  <a:schemeClr val="tx1"/>
                </a:solidFill>
              </a:rPr>
              <a:t> (</a:t>
            </a:r>
            <a:r>
              <a:rPr lang="en-US" sz="2200" dirty="0" err="1">
                <a:solidFill>
                  <a:schemeClr val="tx1"/>
                </a:solidFill>
              </a:rPr>
              <a:t>Bruun</a:t>
            </a:r>
            <a:r>
              <a:rPr lang="en-US" sz="2200" dirty="0">
                <a:solidFill>
                  <a:schemeClr val="tx1"/>
                </a:solidFill>
              </a:rPr>
              <a:t>, Dean, Edelman)</a:t>
            </a:r>
            <a:endParaRPr lang="el-GR" sz="2200" dirty="0">
              <a:solidFill>
                <a:schemeClr val="tx1"/>
              </a:solidFill>
            </a:endParaRPr>
          </a:p>
          <a:p>
            <a:pPr algn="l"/>
            <a:endParaRPr lang="en-US" sz="2200" dirty="0">
              <a:solidFill>
                <a:schemeClr val="tx1"/>
              </a:solidFill>
            </a:endParaRPr>
          </a:p>
          <a:p>
            <a:pPr algn="l"/>
            <a:r>
              <a:rPr lang="en-US" sz="2200" b="1" dirty="0">
                <a:solidFill>
                  <a:schemeClr val="tx1"/>
                </a:solidFill>
              </a:rPr>
              <a:t>4. </a:t>
            </a:r>
            <a:r>
              <a:rPr lang="el-GR" sz="2200" dirty="0">
                <a:solidFill>
                  <a:schemeClr val="tx1"/>
                </a:solidFill>
              </a:rPr>
              <a:t>Εφαρμογή με χρήση </a:t>
            </a:r>
            <a:r>
              <a:rPr lang="en-US" sz="2200" dirty="0">
                <a:solidFill>
                  <a:schemeClr val="tx1"/>
                </a:solidFill>
              </a:rPr>
              <a:t>GUI</a:t>
            </a:r>
            <a:r>
              <a:rPr lang="el-GR" sz="22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11430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500" b="1" u="sng" dirty="0"/>
              <a:t>Άσκηση </a:t>
            </a:r>
            <a:r>
              <a:rPr lang="en-US" sz="2500" b="1" u="sng" dirty="0"/>
              <a:t>4</a:t>
            </a:r>
            <a:r>
              <a:rPr lang="el-GR" sz="2500" b="1" dirty="0"/>
              <a:t>: </a:t>
            </a:r>
            <a:r>
              <a:rPr lang="el-GR" sz="2800" dirty="0"/>
              <a:t>Μοντέλα οπισθοχώρησης της ακτογραμμής (Στατικά/ αναλυτικά μοντέλα )</a:t>
            </a:r>
            <a:endParaRPr lang="el-GR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14348" y="116632"/>
            <a:ext cx="8000992" cy="8572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n-US" sz="2800" dirty="0"/>
              <a:t>4.</a:t>
            </a:r>
            <a:r>
              <a:rPr lang="el-GR" sz="2800" dirty="0"/>
              <a:t> Εφαρμογή με χρήση </a:t>
            </a:r>
            <a:r>
              <a:rPr lang="en-US" sz="2800" dirty="0"/>
              <a:t>GUI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" name="Picture 4" descr="gui analytical newnew"/>
          <p:cNvPicPr>
            <a:picLocks noChangeAspect="1" noChangeArrowheads="1"/>
          </p:cNvPicPr>
          <p:nvPr/>
        </p:nvPicPr>
        <p:blipFill>
          <a:blip r:embed="rId3" cstate="print">
            <a:lum bright="-6000" contrast="6000"/>
          </a:blip>
          <a:srcRect l="5830" t="11548" r="2685" b="30708"/>
          <a:stretch>
            <a:fillRect/>
          </a:stretch>
        </p:blipFill>
        <p:spPr bwMode="auto">
          <a:xfrm>
            <a:off x="67904" y="1412776"/>
            <a:ext cx="8824576" cy="4177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24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2800" dirty="0"/>
              <a:t>1.</a:t>
            </a:r>
            <a:r>
              <a:rPr lang="el-GR" sz="2800" dirty="0"/>
              <a:t> </a:t>
            </a:r>
            <a:r>
              <a:rPr lang="en-US" sz="2800" dirty="0"/>
              <a:t>H </a:t>
            </a:r>
            <a:r>
              <a:rPr lang="el-GR" sz="2800" dirty="0"/>
              <a:t>Παράκτια διάβρωση – Άνοδος της θαλάσσιας στάθμης</a:t>
            </a:r>
          </a:p>
        </p:txBody>
      </p:sp>
      <p:sp>
        <p:nvSpPr>
          <p:cNvPr id="8" name="Rectangle 6"/>
          <p:cNvSpPr txBox="1">
            <a:spLocks noChangeArrowheads="1"/>
          </p:cNvSpPr>
          <p:nvPr/>
        </p:nvSpPr>
        <p:spPr>
          <a:xfrm>
            <a:off x="571472" y="1785926"/>
            <a:ext cx="8250266" cy="423546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174625" marR="0" lvl="0" indent="0" algn="ctr" defTabSz="914400" rtl="0" eaLnBrk="1" fontAlgn="auto" latinLnBrk="0" hangingPunct="1">
              <a:lnSpc>
                <a:spcPct val="85000"/>
              </a:lnSpc>
              <a:spcBef>
                <a:spcPct val="20000"/>
              </a:spcBef>
              <a:spcAft>
                <a:spcPts val="0"/>
              </a:spcAft>
              <a:buClr>
                <a:srgbClr val="031F49"/>
              </a:buClr>
              <a:buSzTx/>
              <a:buFontTx/>
              <a:buNone/>
              <a:tabLst/>
              <a:defRPr/>
            </a:pPr>
            <a:endParaRPr kumimoji="0" lang="el-GR" sz="2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174625" lvl="0">
              <a:lnSpc>
                <a:spcPct val="85000"/>
              </a:lnSpc>
              <a:spcBef>
                <a:spcPct val="10000"/>
              </a:spcBef>
              <a:buClr>
                <a:srgbClr val="031F49"/>
              </a:buClr>
            </a:pPr>
            <a:r>
              <a:rPr lang="el-GR" sz="2000" u="sng" dirty="0">
                <a:solidFill>
                  <a:srgbClr val="8E00EE"/>
                </a:solidFill>
              </a:rPr>
              <a:t>δηλ. η οπισθοχώρηση της ακτογραμμής σε σχέση με την ακτογραμμή αναφοράς,</a:t>
            </a:r>
            <a:r>
              <a:rPr lang="el-GR" sz="2000" dirty="0">
                <a:solidFill>
                  <a:srgbClr val="8E00EE"/>
                </a:solidFill>
              </a:rPr>
              <a:t> </a:t>
            </a:r>
            <a:r>
              <a:rPr lang="el-GR" sz="2000" dirty="0"/>
              <a:t>έχει επιδεινωθεί τις τελευταίες δεκαετίες, με σημαντικότατες κοινωνικές και οικονομικές επιπτώσεις</a:t>
            </a:r>
            <a:r>
              <a:rPr lang="en-GB" sz="2000" dirty="0">
                <a:solidFill>
                  <a:srgbClr val="031F49"/>
                </a:solidFill>
              </a:rPr>
              <a:t>.</a:t>
            </a: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174625">
              <a:lnSpc>
                <a:spcPct val="85000"/>
              </a:lnSpc>
              <a:spcBef>
                <a:spcPct val="10000"/>
              </a:spcBef>
              <a:buClr>
                <a:srgbClr val="031F49"/>
              </a:buClr>
            </a:pPr>
            <a:endParaRPr lang="en-US" sz="2000" b="1" dirty="0">
              <a:solidFill>
                <a:schemeClr val="tx1">
                  <a:tint val="75000"/>
                </a:schemeClr>
              </a:solidFill>
            </a:endParaRPr>
          </a:p>
          <a:p>
            <a:pPr marL="174625">
              <a:lnSpc>
                <a:spcPct val="85000"/>
              </a:lnSpc>
              <a:spcBef>
                <a:spcPct val="10000"/>
              </a:spcBef>
              <a:buClr>
                <a:srgbClr val="031F49"/>
              </a:buClr>
            </a:pPr>
            <a:r>
              <a:rPr lang="el-GR" sz="2000" b="1" dirty="0"/>
              <a:t>Τάσεις</a:t>
            </a:r>
            <a:r>
              <a:rPr lang="el-GR" sz="2000" dirty="0"/>
              <a:t>:</a:t>
            </a:r>
          </a:p>
          <a:p>
            <a:pPr marL="174625" marR="0" lvl="0" indent="0" defTabSz="914400" rtl="0" eaLnBrk="1" fontAlgn="auto" latinLnBrk="0" hangingPunct="1">
              <a:lnSpc>
                <a:spcPct val="85000"/>
              </a:lnSpc>
              <a:spcBef>
                <a:spcPct val="10000"/>
              </a:spcBef>
              <a:spcAft>
                <a:spcPts val="0"/>
              </a:spcAft>
              <a:buClr>
                <a:srgbClr val="031F49"/>
              </a:buClr>
              <a:buSzTx/>
              <a:buFontTx/>
              <a:buNone/>
              <a:tabLst/>
              <a:defRPr/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812800" marR="0" lvl="1" indent="-276225" defTabSz="914400" rtl="0" eaLnBrk="1" fontAlgn="auto" latinLnBrk="0" hangingPunct="1">
              <a:lnSpc>
                <a:spcPct val="85000"/>
              </a:lnSpc>
              <a:spcBef>
                <a:spcPct val="10000"/>
              </a:spcBef>
              <a:spcAft>
                <a:spcPts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uLnTx/>
                <a:uFillTx/>
                <a:latin typeface="+mn-lt"/>
                <a:ea typeface="+mn-ea"/>
                <a:cs typeface="+mn-cs"/>
              </a:rPr>
              <a:t>~</a:t>
            </a: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uLnTx/>
                <a:uFillTx/>
                <a:latin typeface="+mn-lt"/>
                <a:ea typeface="+mn-ea"/>
                <a:cs typeface="+mn-cs"/>
              </a:rPr>
              <a:t>60%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περίπου των παραλιών (δηλ. των χαμηλών ακτών κτισμένων σε χαλαρά ιζήματα) παγκοσμίως έχουν οπισθοχωρήσει</a:t>
            </a:r>
          </a:p>
          <a:p>
            <a:pPr marL="812800" marR="0" lvl="1" indent="-276225" defTabSz="914400" rtl="0" eaLnBrk="1" fontAlgn="auto" latinLnBrk="0" hangingPunct="1">
              <a:lnSpc>
                <a:spcPct val="85000"/>
              </a:lnSpc>
              <a:spcBef>
                <a:spcPct val="10000"/>
              </a:spcBef>
              <a:spcAft>
                <a:spcPts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812800" marR="0" lvl="1" indent="-276225" defTabSz="914400" rtl="0" eaLnBrk="1" fontAlgn="auto" latinLnBrk="0" hangingPunct="1">
              <a:lnSpc>
                <a:spcPct val="85000"/>
              </a:lnSpc>
              <a:spcBef>
                <a:spcPct val="10000"/>
              </a:spcBef>
              <a:spcAft>
                <a:spcPts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812800" marR="0" lvl="1" indent="-276225" defTabSz="914400" rtl="0" eaLnBrk="1" fontAlgn="auto" latinLnBrk="0" hangingPunct="1">
              <a:lnSpc>
                <a:spcPct val="85000"/>
              </a:lnSpc>
              <a:spcBef>
                <a:spcPct val="10000"/>
              </a:spcBef>
              <a:spcAft>
                <a:spcPts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Υψηλοί ρυθμοί διάβρωσης (π.χ. </a:t>
            </a: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+mn-lt"/>
                <a:ea typeface="+mn-ea"/>
                <a:cs typeface="+mn-cs"/>
              </a:rPr>
              <a:t>88%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των ακτών της </a:t>
            </a:r>
            <a:r>
              <a:rPr kumimoji="0" lang="el-GR" sz="2000" b="0" i="0" u="none" strike="noStrike" kern="1200" cap="none" spc="0" normalizeH="0" baseline="0" noProof="0" dirty="0" err="1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Λουιζιάνας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 διαβρώνονται με ρυθμό </a:t>
            </a: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uLnTx/>
                <a:uFillTx/>
                <a:latin typeface="+mn-lt"/>
                <a:ea typeface="+mn-ea"/>
                <a:cs typeface="+mn-cs"/>
              </a:rPr>
              <a:t>12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uLnTx/>
                <a:uFillTx/>
                <a:latin typeface="+mn-lt"/>
                <a:ea typeface="+mn-ea"/>
                <a:cs typeface="+mn-cs"/>
              </a:rPr>
              <a:t>m/y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).</a:t>
            </a:r>
            <a:endParaRPr kumimoji="0" lang="el-GR" sz="2000" b="0" i="0" u="none" strike="noStrike" kern="1200" cap="none" spc="0" normalizeH="0" baseline="0" noProof="0" dirty="0">
              <a:ln>
                <a:noFill/>
              </a:ln>
              <a:uLnTx/>
              <a:uFillTx/>
              <a:latin typeface="+mn-lt"/>
              <a:ea typeface="+mn-ea"/>
              <a:cs typeface="+mn-cs"/>
            </a:endParaRPr>
          </a:p>
          <a:p>
            <a:pPr marL="812800" marR="0" lvl="1" indent="-276225" defTabSz="914400" rtl="0" eaLnBrk="1" fontAlgn="auto" latinLnBrk="0" hangingPunct="1">
              <a:lnSpc>
                <a:spcPct val="85000"/>
              </a:lnSpc>
              <a:spcBef>
                <a:spcPct val="10000"/>
              </a:spcBef>
              <a:spcAft>
                <a:spcPts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812800" marR="0" lvl="1" indent="-276225" defTabSz="914400" rtl="0" eaLnBrk="1" fontAlgn="auto" latinLnBrk="0" hangingPunct="1">
              <a:lnSpc>
                <a:spcPct val="85000"/>
              </a:lnSpc>
              <a:spcBef>
                <a:spcPct val="10000"/>
              </a:spcBef>
              <a:spcAft>
                <a:spcPts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812800" marR="0" lvl="1" indent="-276225" defTabSz="914400" rtl="0" eaLnBrk="1" fontAlgn="auto" latinLnBrk="0" hangingPunct="1">
              <a:lnSpc>
                <a:spcPct val="85000"/>
              </a:lnSpc>
              <a:spcBef>
                <a:spcPct val="10000"/>
              </a:spcBef>
              <a:spcAft>
                <a:spcPts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uLnTx/>
                <a:uFillTx/>
                <a:latin typeface="+mn-lt"/>
                <a:ea typeface="+mn-ea"/>
                <a:cs typeface="+mn-cs"/>
              </a:rPr>
              <a:t>~32%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της ελληνικής ακτογραμμής υπό διάβρωση</a:t>
            </a:r>
          </a:p>
          <a:p>
            <a:pPr marL="174625" marR="0" lvl="0" indent="0" algn="ctr" defTabSz="914400" rtl="0" eaLnBrk="1" fontAlgn="auto" latinLnBrk="0" hangingPunct="1">
              <a:lnSpc>
                <a:spcPct val="85000"/>
              </a:lnSpc>
              <a:spcBef>
                <a:spcPct val="10000"/>
              </a:spcBef>
              <a:spcAft>
                <a:spcPts val="0"/>
              </a:spcAft>
              <a:buClr>
                <a:srgbClr val="031F49"/>
              </a:buClr>
              <a:buSzTx/>
              <a:buFontTx/>
              <a:buNone/>
              <a:tabLst/>
              <a:defRPr/>
            </a:pPr>
            <a:endParaRPr kumimoji="0" lang="el-GR" sz="19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142976" y="1571612"/>
            <a:ext cx="685804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000" b="1" dirty="0"/>
              <a:t>Παράκτια διάβρωση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24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6"/>
          <p:cNvSpPr txBox="1">
            <a:spLocks noChangeArrowheads="1"/>
          </p:cNvSpPr>
          <p:nvPr/>
        </p:nvSpPr>
        <p:spPr bwMode="auto">
          <a:xfrm>
            <a:off x="428596" y="1928802"/>
            <a:ext cx="828680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None/>
              <a:tabLst/>
              <a:defRPr/>
            </a:pPr>
            <a:r>
              <a:rPr kumimoji="0" lang="el-G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Arial"/>
              </a:rPr>
              <a:t>Η παράκτια διάβρωση λόγω ανόδου της θαλάσσιας στάθμης (Θ.Σ.) διακρίνεται σε</a:t>
            </a:r>
            <a:r>
              <a:rPr kumimoji="0" lang="el-G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Arial"/>
              </a:rPr>
              <a:t>: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None/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449263" marR="0" lvl="1" indent="-2698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l-GR" sz="2000" b="1" i="1" u="none" strike="noStrike" kern="0" cap="none" spc="0" normalizeH="0" baseline="0" noProof="0" dirty="0">
                <a:ln>
                  <a:noFill/>
                </a:ln>
                <a:solidFill>
                  <a:srgbClr val="8E00EE"/>
                </a:solidFill>
                <a:uLnTx/>
                <a:uFillTx/>
                <a:cs typeface="Arial"/>
              </a:rPr>
              <a:t>μακροχρόνια διάβρωση </a:t>
            </a:r>
            <a:r>
              <a:rPr kumimoji="0" lang="el-G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cs typeface="Arial"/>
              </a:rPr>
              <a:t>(άνοδος της μέσης θαλάσσιας στάθμης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cs typeface="Arial"/>
              </a:rPr>
              <a:t>-MSL</a:t>
            </a:r>
            <a:r>
              <a:rPr kumimoji="0" lang="el-G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cs typeface="Arial"/>
              </a:rPr>
              <a:t>)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cs typeface="Arial"/>
            </a:endParaRPr>
          </a:p>
          <a:p>
            <a:pPr marL="449263" lvl="1" fontAlgn="base"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</a:pPr>
            <a:r>
              <a:rPr lang="en-US" sz="2000" kern="0" dirty="0">
                <a:solidFill>
                  <a:srgbClr val="000000"/>
                </a:solidFill>
                <a:cs typeface="Arial"/>
              </a:rPr>
              <a:t>M</a:t>
            </a:r>
            <a:r>
              <a:rPr lang="el-GR" sz="2000" kern="0" dirty="0">
                <a:solidFill>
                  <a:srgbClr val="000000"/>
                </a:solidFill>
                <a:cs typeface="Arial"/>
              </a:rPr>
              <a:t>η αναστρέψιμη μακροχρόνια οπισθοχώρηση της ακτογραμμής</a:t>
            </a:r>
          </a:p>
          <a:p>
            <a:pPr marL="449263" lvl="1" fontAlgn="base"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cs typeface="Arial"/>
            </a:endParaRPr>
          </a:p>
          <a:p>
            <a:pPr marL="449263" marR="0" lvl="1" indent="-2698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l-GR" sz="2000" b="1" i="1" u="none" strike="noStrike" kern="0" cap="none" spc="0" normalizeH="0" baseline="0" noProof="0" dirty="0">
                <a:ln>
                  <a:noFill/>
                </a:ln>
                <a:solidFill>
                  <a:srgbClr val="8E00EE"/>
                </a:solidFill>
                <a:uLnTx/>
                <a:uFillTx/>
                <a:cs typeface="Arial"/>
              </a:rPr>
              <a:t>βραχυχρόνια διάβρωση </a:t>
            </a:r>
            <a:r>
              <a:rPr kumimoji="0" lang="el-G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cs typeface="Arial"/>
              </a:rPr>
              <a:t>(μετεωρολογικές παλίρροιες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cs typeface="Arial"/>
              </a:rPr>
              <a:t>-</a:t>
            </a:r>
            <a:r>
              <a:rPr kumimoji="0" lang="el-GR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uLnTx/>
                <a:uFillTx/>
                <a:cs typeface="Arial"/>
              </a:rPr>
              <a:t>storm</a:t>
            </a:r>
            <a:r>
              <a:rPr kumimoji="0" lang="el-G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cs typeface="Arial"/>
              </a:rPr>
              <a:t> </a:t>
            </a:r>
            <a:r>
              <a:rPr kumimoji="0" lang="el-GR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uLnTx/>
                <a:uFillTx/>
                <a:cs typeface="Arial"/>
              </a:rPr>
              <a:t>surge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cs typeface="Arial"/>
              </a:rPr>
              <a:t>s</a:t>
            </a:r>
            <a:r>
              <a:rPr kumimoji="0" lang="el-G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cs typeface="Arial"/>
              </a:rPr>
              <a:t>) 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cs typeface="Arial"/>
            </a:endParaRPr>
          </a:p>
          <a:p>
            <a:pPr marL="449263" lvl="1" fontAlgn="base"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</a:pPr>
            <a:r>
              <a:rPr lang="el-GR" sz="2000" dirty="0"/>
              <a:t>μπορεί να μην έχουν σαν αναγκαίο αποτέλεσμα μόνιμες οπισθοχωρήσεις της ακτογραμμής αλλά προκαλούν μεγάλης κλίμακας καταστροφές</a:t>
            </a: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cs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1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2800" dirty="0"/>
              <a:t>1.</a:t>
            </a:r>
            <a:r>
              <a:rPr lang="el-GR" sz="2800" dirty="0"/>
              <a:t> </a:t>
            </a:r>
            <a:r>
              <a:rPr lang="en-US" sz="2800" dirty="0"/>
              <a:t>H </a:t>
            </a:r>
            <a:r>
              <a:rPr lang="el-GR" sz="2800" dirty="0"/>
              <a:t>Παράκτια διάβρωση – Άνοδος της θαλάσσιας στάθμης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24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7"/>
          <p:cNvSpPr txBox="1">
            <a:spLocks noChangeArrowheads="1"/>
          </p:cNvSpPr>
          <p:nvPr/>
        </p:nvSpPr>
        <p:spPr bwMode="auto">
          <a:xfrm>
            <a:off x="428596" y="2357430"/>
            <a:ext cx="8459787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defRPr/>
            </a:pPr>
            <a:endParaRPr lang="el-GR" sz="2000" dirty="0"/>
          </a:p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defRPr/>
            </a:pPr>
            <a:r>
              <a:rPr lang="el-GR" sz="2000" dirty="0"/>
              <a:t>Αποτελεί αναπόφευκτη επίπτωση της παγκόσμιας θέρμανσης για 2 κυρίως λόγους:</a:t>
            </a: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None/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buBlip>
                <a:blip r:embed="rId3"/>
              </a:buBlip>
              <a:defRPr/>
            </a:pPr>
            <a:r>
              <a:rPr lang="el-GR" sz="2000" dirty="0"/>
              <a:t>Το θαλάσσιο νερό διαστέλλεται καθώς θερμαίνεται (</a:t>
            </a:r>
            <a:r>
              <a:rPr lang="el-GR" sz="2000" dirty="0" err="1"/>
              <a:t>στερική</a:t>
            </a:r>
            <a:r>
              <a:rPr lang="el-GR" sz="2000" dirty="0"/>
              <a:t> ανύψωση της θαλάσσιας στάθμης) </a:t>
            </a:r>
            <a:r>
              <a:rPr lang="en-US" sz="2000" dirty="0"/>
              <a:t>(</a:t>
            </a:r>
            <a:r>
              <a:rPr lang="el-GR" sz="2000" dirty="0"/>
              <a:t>την περίοδο </a:t>
            </a:r>
            <a:r>
              <a:rPr lang="el-GR" sz="2000" u="sng" dirty="0"/>
              <a:t>1961-2003</a:t>
            </a:r>
            <a:r>
              <a:rPr lang="en-US" sz="2000" dirty="0"/>
              <a:t> 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~40% </a:t>
            </a:r>
            <a:r>
              <a:rPr 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dirty="0"/>
              <a:t>συνεισφορά)</a:t>
            </a:r>
            <a:endParaRPr lang="el-GR" sz="2000" b="1" dirty="0"/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buBlip>
                <a:blip r:embed="rId3"/>
              </a:buBlip>
              <a:defRPr/>
            </a:pPr>
            <a:endParaRPr lang="el-GR" sz="2000" dirty="0"/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buBlip>
                <a:blip r:embed="rId3"/>
              </a:buBlip>
              <a:defRPr/>
            </a:pPr>
            <a:r>
              <a:rPr lang="el-GR" sz="2000" dirty="0"/>
              <a:t>Το νερό προστίθεται στους ωκεανούς λόγω τήξης των ηπειρωτικών πάγων</a:t>
            </a:r>
            <a:r>
              <a:rPr lang="en-US" sz="2000" dirty="0"/>
              <a:t> (</a:t>
            </a:r>
            <a:r>
              <a:rPr lang="el-GR" sz="2000" dirty="0"/>
              <a:t>την περίοδο </a:t>
            </a:r>
            <a:r>
              <a:rPr lang="el-GR" sz="2000" u="sng" dirty="0"/>
              <a:t>1961-2003</a:t>
            </a:r>
            <a:r>
              <a:rPr lang="en-US" sz="2000" dirty="0"/>
              <a:t> </a:t>
            </a:r>
            <a:r>
              <a:rPr lang="el-G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~60% </a:t>
            </a:r>
            <a:r>
              <a:rPr 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000" dirty="0"/>
              <a:t>συνεισφορά)</a:t>
            </a:r>
            <a:endParaRPr lang="el-GR" sz="2000" kern="0" dirty="0">
              <a:solidFill>
                <a:srgbClr val="000000"/>
              </a:solidFill>
              <a:cs typeface="Arial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142976" y="1714488"/>
            <a:ext cx="685804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defRPr/>
            </a:pPr>
            <a:r>
              <a:rPr lang="el-GR" sz="20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/>
              </a:rPr>
              <a:t>Η </a:t>
            </a:r>
            <a:r>
              <a:rPr lang="el-GR" sz="2000" b="1" kern="0" dirty="0">
                <a:solidFill>
                  <a:srgbClr val="000000"/>
                </a:solidFill>
                <a:cs typeface="Arial"/>
              </a:rPr>
              <a:t>άνοδος της μέσης θαλάσσιας στάθμης (Μ.Σ.Θ.)</a:t>
            </a:r>
            <a:r>
              <a:rPr lang="el-GR" sz="2000" b="1" dirty="0"/>
              <a:t> 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2800" dirty="0"/>
              <a:t>1.</a:t>
            </a:r>
            <a:r>
              <a:rPr lang="el-GR" sz="2800" dirty="0"/>
              <a:t> </a:t>
            </a:r>
            <a:r>
              <a:rPr lang="en-US" sz="2800" dirty="0"/>
              <a:t>H </a:t>
            </a:r>
            <a:r>
              <a:rPr lang="el-GR" sz="2800" dirty="0"/>
              <a:t>Παράκτια διάβρωση – Άνοδος της θαλάσσιας στάθμης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24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7"/>
          <p:cNvSpPr txBox="1">
            <a:spLocks noChangeArrowheads="1"/>
          </p:cNvSpPr>
          <p:nvPr/>
        </p:nvSpPr>
        <p:spPr bwMode="auto">
          <a:xfrm>
            <a:off x="395288" y="2205038"/>
            <a:ext cx="8459787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None/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l-G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Arial"/>
              </a:rPr>
              <a:t>Η Μ.Σ.Θ. έχει ανέβει περίπου 0.21 m τον τελευταίο αιώνα (IPCC-AR6, 2023).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l-G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Arial"/>
              </a:rPr>
              <a:t>Ο μέσος ρυθμός ανόδου έχει </a:t>
            </a:r>
            <a:r>
              <a:rPr lang="el-GR" sz="2000" kern="0" dirty="0">
                <a:solidFill>
                  <a:srgbClr val="000000"/>
                </a:solidFill>
                <a:cs typeface="Arial"/>
              </a:rPr>
              <a:t>αυξηθεί </a:t>
            </a:r>
            <a:r>
              <a:rPr kumimoji="0" lang="el-G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Arial"/>
              </a:rPr>
              <a:t>τα τελευταία 20 χρόνια και φτάνει τα </a:t>
            </a:r>
            <a:r>
              <a:rPr kumimoji="0" lang="el-GR" sz="2000" b="1" i="0" u="none" strike="noStrike" kern="0" cap="none" spc="0" normalizeH="0" baseline="0" noProof="0" dirty="0">
                <a:ln>
                  <a:noFill/>
                </a:ln>
                <a:solidFill>
                  <a:srgbClr val="FF3300"/>
                </a:solidFill>
                <a:uLnTx/>
                <a:uFillTx/>
                <a:ea typeface="+mn-ea"/>
                <a:cs typeface="Arial"/>
              </a:rPr>
              <a:t>~3.7 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FF3300"/>
                </a:solidFill>
                <a:uLnTx/>
                <a:uFillTx/>
                <a:ea typeface="+mn-ea"/>
                <a:cs typeface="Arial"/>
              </a:rPr>
              <a:t>mm/y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uLnTx/>
                <a:uFillTx/>
                <a:ea typeface="+mn-ea"/>
                <a:cs typeface="Arial"/>
              </a:rPr>
              <a:t>.</a:t>
            </a:r>
            <a:endParaRPr kumimoji="0" lang="el-GR" sz="2000" b="0" i="0" u="none" strike="noStrike" kern="0" cap="none" spc="0" normalizeH="0" baseline="0" noProof="0" dirty="0">
              <a:ln>
                <a:noFill/>
              </a:ln>
              <a:uLnTx/>
              <a:uFillTx/>
              <a:ea typeface="+mn-ea"/>
              <a:cs typeface="Arial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buBlip>
                <a:blip r:embed="rId3"/>
              </a:buBlip>
              <a:defRPr/>
            </a:pPr>
            <a:r>
              <a:rPr lang="el-GR" sz="2000" b="1" kern="0" dirty="0">
                <a:solidFill>
                  <a:srgbClr val="000000"/>
                </a:solidFill>
                <a:cs typeface="Arial"/>
              </a:rPr>
              <a:t>Προβλέψεις:</a:t>
            </a:r>
            <a:r>
              <a:rPr lang="el-GR" sz="2000" kern="0" dirty="0">
                <a:solidFill>
                  <a:srgbClr val="000000"/>
                </a:solidFill>
                <a:cs typeface="Arial"/>
              </a:rPr>
              <a:t> Το 2100, η Μ.Σ.Θ. προβλέπεται να αυξηθεί </a:t>
            </a:r>
            <a:r>
              <a:rPr lang="el-GR" sz="20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0.28-1.01 m</a:t>
            </a:r>
            <a:r>
              <a:rPr lang="el-GR" sz="2000" kern="0" dirty="0">
                <a:solidFill>
                  <a:srgbClr val="000000"/>
                </a:solidFill>
                <a:cs typeface="Arial"/>
              </a:rPr>
              <a:t> (IPCC, 202</a:t>
            </a:r>
            <a:r>
              <a:rPr lang="en-US" sz="2000" kern="0" dirty="0">
                <a:solidFill>
                  <a:srgbClr val="000000"/>
                </a:solidFill>
                <a:cs typeface="Arial"/>
              </a:rPr>
              <a:t>3</a:t>
            </a:r>
            <a:r>
              <a:rPr lang="el-GR" sz="2000" kern="0" dirty="0">
                <a:solidFill>
                  <a:srgbClr val="000000"/>
                </a:solidFill>
                <a:cs typeface="Arial"/>
              </a:rPr>
              <a:t>) σε σχέση με την περίοδο 1995–2014.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142976" y="1714488"/>
            <a:ext cx="685804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defRPr/>
            </a:pPr>
            <a:r>
              <a:rPr lang="el-GR" sz="20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/>
              </a:rPr>
              <a:t>Η </a:t>
            </a:r>
            <a:r>
              <a:rPr lang="el-GR" sz="2000" b="1" kern="0" dirty="0">
                <a:solidFill>
                  <a:srgbClr val="000000"/>
                </a:solidFill>
                <a:cs typeface="Arial"/>
              </a:rPr>
              <a:t>άνοδος της μέσης θαλάσσιας στάθμης (Μ.Σ.Θ.)</a:t>
            </a:r>
            <a:r>
              <a:rPr lang="el-GR" sz="2000" b="1" dirty="0"/>
              <a:t> 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2800" dirty="0"/>
              <a:t>1.</a:t>
            </a:r>
            <a:r>
              <a:rPr lang="el-GR" sz="2800" dirty="0"/>
              <a:t> </a:t>
            </a:r>
            <a:r>
              <a:rPr lang="en-US" sz="2800" dirty="0"/>
              <a:t>H </a:t>
            </a:r>
            <a:r>
              <a:rPr lang="el-GR" sz="2800" dirty="0"/>
              <a:t>Παράκτια διάβρωση – Άνοδος της θαλάσσιας στάθμης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23"/>
            <a:ext cx="9144000" cy="6858001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42910" y="52604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2800" dirty="0"/>
              <a:t>1.</a:t>
            </a:r>
            <a:r>
              <a:rPr lang="el-GR" sz="2800" dirty="0"/>
              <a:t> </a:t>
            </a:r>
            <a:r>
              <a:rPr lang="en-US" sz="2800" dirty="0"/>
              <a:t>H </a:t>
            </a:r>
            <a:r>
              <a:rPr lang="el-GR" sz="2800" dirty="0"/>
              <a:t>Παράκτια διάβρωση – Άνοδος της θαλάσσιας στάθμης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259632" y="1052736"/>
            <a:ext cx="685804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0"/>
              </a:spcBef>
              <a:spcAft>
                <a:spcPct val="0"/>
              </a:spcAft>
              <a:buClr>
                <a:srgbClr val="031F49"/>
              </a:buClr>
              <a:defRPr/>
            </a:pPr>
            <a:r>
              <a:rPr lang="el-GR" sz="20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/>
              </a:rPr>
              <a:t>Μακροχρόνια Διάβρωση</a:t>
            </a:r>
            <a:r>
              <a:rPr lang="el-GR" sz="2000" b="1" dirty="0"/>
              <a:t> 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064620" y="1988840"/>
            <a:ext cx="7107780" cy="3501627"/>
            <a:chOff x="1064620" y="1988840"/>
            <a:chExt cx="7107780" cy="3501627"/>
          </a:xfrm>
        </p:grpSpPr>
        <p:pic>
          <p:nvPicPr>
            <p:cNvPr id="13" name="Εικόνα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1" t="8978" r="3255" b="4898"/>
            <a:stretch>
              <a:fillRect/>
            </a:stretch>
          </p:blipFill>
          <p:spPr bwMode="auto">
            <a:xfrm>
              <a:off x="1064620" y="1988840"/>
              <a:ext cx="7107780" cy="3501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1214382" y="4833299"/>
              <a:ext cx="648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(</a:t>
              </a:r>
              <a:r>
                <a:rPr lang="el-GR" sz="2400" b="1" dirty="0">
                  <a:solidFill>
                    <a:schemeClr val="bg1"/>
                  </a:solidFill>
                </a:rPr>
                <a:t>α)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932040" y="4854351"/>
              <a:ext cx="648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(</a:t>
              </a:r>
              <a:r>
                <a:rPr lang="el-GR" sz="2400" b="1" dirty="0">
                  <a:solidFill>
                    <a:schemeClr val="bg1"/>
                  </a:solidFill>
                </a:rPr>
                <a:t>β)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557747" y="5639762"/>
            <a:ext cx="80285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l-GR" sz="1900" b="1" dirty="0">
                <a:solidFill>
                  <a:prstClr val="black"/>
                </a:solidFill>
              </a:rPr>
              <a:t>Σχήμα 1. </a:t>
            </a:r>
            <a:r>
              <a:rPr lang="el-GR" sz="1900" dirty="0">
                <a:solidFill>
                  <a:prstClr val="black"/>
                </a:solidFill>
              </a:rPr>
              <a:t>Παραλία Ερεσός (α) το 1950 και (β) το 2013, όπου φαίνεται η σοβαρή παραλιακή διάβρωση.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214414" y="1214422"/>
            <a:ext cx="685804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000" b="1" kern="0" dirty="0">
                <a:solidFill>
                  <a:srgbClr val="000000"/>
                </a:solidFill>
                <a:cs typeface="Arial"/>
              </a:rPr>
              <a:t>Μετεωρολογικές παλίρροιες (</a:t>
            </a:r>
            <a:r>
              <a:rPr lang="el-GR" sz="2000" b="1" kern="0" dirty="0" err="1">
                <a:solidFill>
                  <a:srgbClr val="000000"/>
                </a:solidFill>
                <a:cs typeface="Arial"/>
              </a:rPr>
              <a:t>storm</a:t>
            </a:r>
            <a:r>
              <a:rPr lang="el-GR" sz="2000" b="1" kern="0" dirty="0">
                <a:solidFill>
                  <a:srgbClr val="000000"/>
                </a:solidFill>
                <a:cs typeface="Arial"/>
              </a:rPr>
              <a:t> </a:t>
            </a:r>
            <a:r>
              <a:rPr lang="el-GR" sz="2000" b="1" kern="0" dirty="0" err="1">
                <a:solidFill>
                  <a:srgbClr val="000000"/>
                </a:solidFill>
                <a:cs typeface="Arial"/>
              </a:rPr>
              <a:t>surges</a:t>
            </a:r>
            <a:r>
              <a:rPr lang="el-GR" sz="2000" b="1" kern="0" dirty="0">
                <a:solidFill>
                  <a:srgbClr val="000000"/>
                </a:solidFill>
                <a:cs typeface="Arial"/>
              </a:rPr>
              <a:t>)</a:t>
            </a:r>
            <a:endParaRPr lang="el-GR" sz="2000" b="1" dirty="0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0" y="3286124"/>
            <a:ext cx="6000793" cy="2909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357158" y="1643050"/>
            <a:ext cx="8786842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1900" dirty="0"/>
              <a:t>Αλλαγές της Σ.Θ. (ώρες έως 2-3 μέρες) δημιουργούνται από : </a:t>
            </a:r>
          </a:p>
          <a:p>
            <a:pPr marL="360363" indent="-360363">
              <a:spcBef>
                <a:spcPct val="50000"/>
              </a:spcBef>
              <a:buAutoNum type="romanLcParenBoth"/>
            </a:pPr>
            <a:r>
              <a:rPr lang="el-GR" sz="1900" dirty="0"/>
              <a:t>Έντονες τριβές στην επιφάνεια της θάλασσας από τους δυνατούς ανέμους, και/ή</a:t>
            </a:r>
          </a:p>
          <a:p>
            <a:pPr marL="360363" indent="-360363">
              <a:spcBef>
                <a:spcPct val="50000"/>
              </a:spcBef>
              <a:buAutoNum type="romanLcParenBoth"/>
            </a:pPr>
            <a:r>
              <a:rPr lang="el-GR" sz="1900" dirty="0"/>
              <a:t>Τις ισχυρές διαφορικές πιέσεις που συνδέονται με τις θύελλες και ιδιαίτερα με τις τροπικές καταιγίδες/κυκλώνες</a:t>
            </a: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214282" y="6215082"/>
            <a:ext cx="8715436" cy="56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85000"/>
              </a:lnSpc>
            </a:pPr>
            <a:r>
              <a:rPr lang="el-GR" sz="1800" b="1" i="0" dirty="0"/>
              <a:t>Σχήμα 2. </a:t>
            </a:r>
            <a:r>
              <a:rPr lang="el-GR" sz="1800" b="0" i="0" dirty="0"/>
              <a:t>Δημιουργία μετεωρολογικής παλίρροιας λόγω της δράσης δυνατών ανέμων (</a:t>
            </a:r>
            <a:r>
              <a:rPr lang="en-US" sz="1800" b="0" i="0" dirty="0" err="1"/>
              <a:t>Karambas</a:t>
            </a:r>
            <a:r>
              <a:rPr lang="en-US" sz="1800" b="0" i="0" dirty="0"/>
              <a:t> and </a:t>
            </a:r>
            <a:r>
              <a:rPr lang="en-US" sz="1800" b="0" i="0" dirty="0" err="1"/>
              <a:t>Koutitas</a:t>
            </a:r>
            <a:r>
              <a:rPr lang="en-US" sz="1800" b="0" i="0" dirty="0"/>
              <a:t>)</a:t>
            </a:r>
            <a:r>
              <a:rPr lang="el-GR" sz="1800" b="0" i="0" dirty="0"/>
              <a:t> 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642910" y="142852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2800" dirty="0"/>
              <a:t>1.</a:t>
            </a:r>
            <a:r>
              <a:rPr lang="el-GR" sz="2800" dirty="0"/>
              <a:t> </a:t>
            </a:r>
            <a:r>
              <a:rPr lang="en-US" sz="2800" dirty="0"/>
              <a:t>H </a:t>
            </a:r>
            <a:r>
              <a:rPr lang="el-GR" sz="2800" dirty="0"/>
              <a:t>Παράκτια διάβρωση – Άνοδος της θαλάσσιας στάθμης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23"/>
            <a:ext cx="9144000" cy="6858001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pic>
        <p:nvPicPr>
          <p:cNvPr id="80898" name="Picture 2" descr="D:\files\Storm 6-1-2012\storm 2012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928670"/>
            <a:ext cx="3571869" cy="3095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0902" name="Picture 6" descr="D:\files\Storm 6-1-2012\storm 2012 (28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928670"/>
            <a:ext cx="3714776" cy="3227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643042" y="0"/>
            <a:ext cx="6143668" cy="714356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el-GR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Ερεσός 6-1-2012 (</a:t>
            </a:r>
            <a:r>
              <a:rPr 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storm)</a:t>
            </a:r>
            <a:endParaRPr lang="el-G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Picture 5" descr="D:\files\Storm 6-1-2012\storm 2012 (17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3724273"/>
            <a:ext cx="5160168" cy="3133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1214</Words>
  <Application>Microsoft Office PowerPoint</Application>
  <PresentationFormat>On-screen Show (4:3)</PresentationFormat>
  <Paragraphs>128</Paragraphs>
  <Slides>20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Times New Roman</vt:lpstr>
      <vt:lpstr>Θέμα του Office</vt:lpstr>
      <vt:lpstr>Εξίσωση</vt:lpstr>
      <vt:lpstr>Ασκήσεις Παράκτιας Μηχανικής/ Μορφοδυναμικής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Άσκηση 1:  Ανάλυση τοπογραφικών δεδομένων</dc:title>
  <dc:creator>user</dc:creator>
  <cp:lastModifiedBy>Is Mon</cp:lastModifiedBy>
  <cp:revision>512</cp:revision>
  <dcterms:created xsi:type="dcterms:W3CDTF">2012-10-24T19:56:08Z</dcterms:created>
  <dcterms:modified xsi:type="dcterms:W3CDTF">2025-05-07T14:02:30Z</dcterms:modified>
</cp:coreProperties>
</file>